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slides/slide119.xml" ContentType="application/vnd.openxmlformats-officedocument.presentationml.slide+xml"/>
  <Override PartName="/ppt/diagrams/drawing8.xml" ContentType="application/vnd.ms-office.drawingml.diagramDrawing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slides/slide138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diagrams/quickStyle18.xml" ContentType="application/vnd.openxmlformats-officedocument.drawingml.diagramStyl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diagrams/layout18.xml" ContentType="application/vnd.openxmlformats-officedocument.drawingml.diagramLayout+xml"/>
  <Override PartName="/ppt/slides/slide148.xml" ContentType="application/vnd.openxmlformats-officedocument.presentationml.slide+xml"/>
  <Default Extension="gif" ContentType="image/gif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4" r:id="rId1"/>
  </p:sldMasterIdLst>
  <p:notesMasterIdLst>
    <p:notesMasterId r:id="rId167"/>
  </p:notesMasterIdLst>
  <p:handoutMasterIdLst>
    <p:handoutMasterId r:id="rId168"/>
  </p:handoutMasterIdLst>
  <p:sldIdLst>
    <p:sldId id="1192" r:id="rId2"/>
    <p:sldId id="561" r:id="rId3"/>
    <p:sldId id="879" r:id="rId4"/>
    <p:sldId id="1198" r:id="rId5"/>
    <p:sldId id="1189" r:id="rId6"/>
    <p:sldId id="1200" r:id="rId7"/>
    <p:sldId id="1201" r:id="rId8"/>
    <p:sldId id="887" r:id="rId9"/>
    <p:sldId id="900" r:id="rId10"/>
    <p:sldId id="901" r:id="rId11"/>
    <p:sldId id="1098" r:id="rId12"/>
    <p:sldId id="1172" r:id="rId13"/>
    <p:sldId id="1173" r:id="rId14"/>
    <p:sldId id="902" r:id="rId15"/>
    <p:sldId id="903" r:id="rId16"/>
    <p:sldId id="904" r:id="rId17"/>
    <p:sldId id="905" r:id="rId18"/>
    <p:sldId id="1202" r:id="rId19"/>
    <p:sldId id="898" r:id="rId20"/>
    <p:sldId id="1099" r:id="rId21"/>
    <p:sldId id="911" r:id="rId22"/>
    <p:sldId id="1203" r:id="rId23"/>
    <p:sldId id="920" r:id="rId24"/>
    <p:sldId id="922" r:id="rId25"/>
    <p:sldId id="923" r:id="rId26"/>
    <p:sldId id="924" r:id="rId27"/>
    <p:sldId id="1177" r:id="rId28"/>
    <p:sldId id="925" r:id="rId29"/>
    <p:sldId id="926" r:id="rId30"/>
    <p:sldId id="927" r:id="rId31"/>
    <p:sldId id="928" r:id="rId32"/>
    <p:sldId id="929" r:id="rId33"/>
    <p:sldId id="930" r:id="rId34"/>
    <p:sldId id="1193" r:id="rId35"/>
    <p:sldId id="931" r:id="rId36"/>
    <p:sldId id="933" r:id="rId37"/>
    <p:sldId id="1100" r:id="rId38"/>
    <p:sldId id="934" r:id="rId39"/>
    <p:sldId id="935" r:id="rId40"/>
    <p:sldId id="936" r:id="rId41"/>
    <p:sldId id="937" r:id="rId42"/>
    <p:sldId id="938" r:id="rId43"/>
    <p:sldId id="939" r:id="rId44"/>
    <p:sldId id="1101" r:id="rId45"/>
    <p:sldId id="940" r:id="rId46"/>
    <p:sldId id="1110" r:id="rId47"/>
    <p:sldId id="1190" r:id="rId48"/>
    <p:sldId id="1197" r:id="rId49"/>
    <p:sldId id="1204" r:id="rId50"/>
    <p:sldId id="1108" r:id="rId51"/>
    <p:sldId id="1106" r:id="rId52"/>
    <p:sldId id="1102" r:id="rId53"/>
    <p:sldId id="955" r:id="rId54"/>
    <p:sldId id="956" r:id="rId55"/>
    <p:sldId id="1148" r:id="rId56"/>
    <p:sldId id="1103" r:id="rId57"/>
    <p:sldId id="1205" r:id="rId58"/>
    <p:sldId id="1104" r:id="rId59"/>
    <p:sldId id="953" r:id="rId60"/>
    <p:sldId id="964" r:id="rId61"/>
    <p:sldId id="1111" r:id="rId62"/>
    <p:sldId id="1112" r:id="rId63"/>
    <p:sldId id="1206" r:id="rId64"/>
    <p:sldId id="973" r:id="rId65"/>
    <p:sldId id="976" r:id="rId66"/>
    <p:sldId id="977" r:id="rId67"/>
    <p:sldId id="1194" r:id="rId68"/>
    <p:sldId id="984" r:id="rId69"/>
    <p:sldId id="986" r:id="rId70"/>
    <p:sldId id="987" r:id="rId71"/>
    <p:sldId id="1113" r:id="rId72"/>
    <p:sldId id="988" r:id="rId73"/>
    <p:sldId id="989" r:id="rId74"/>
    <p:sldId id="1207" r:id="rId75"/>
    <p:sldId id="995" r:id="rId76"/>
    <p:sldId id="997" r:id="rId77"/>
    <p:sldId id="998" r:id="rId78"/>
    <p:sldId id="1114" r:id="rId79"/>
    <p:sldId id="1000" r:id="rId80"/>
    <p:sldId id="999" r:id="rId81"/>
    <p:sldId id="1208" r:id="rId82"/>
    <p:sldId id="1005" r:id="rId83"/>
    <p:sldId id="1007" r:id="rId84"/>
    <p:sldId id="1115" r:id="rId85"/>
    <p:sldId id="1116" r:id="rId86"/>
    <p:sldId id="1008" r:id="rId87"/>
    <p:sldId id="1009" r:id="rId88"/>
    <p:sldId id="1117" r:id="rId89"/>
    <p:sldId id="1010" r:id="rId90"/>
    <p:sldId id="1011" r:id="rId91"/>
    <p:sldId id="1174" r:id="rId92"/>
    <p:sldId id="1184" r:id="rId93"/>
    <p:sldId id="1185" r:id="rId94"/>
    <p:sldId id="1209" r:id="rId95"/>
    <p:sldId id="1015" r:id="rId96"/>
    <p:sldId id="1017" r:id="rId97"/>
    <p:sldId id="1210" r:id="rId98"/>
    <p:sldId id="1118" r:id="rId99"/>
    <p:sldId id="1119" r:id="rId100"/>
    <p:sldId id="1120" r:id="rId101"/>
    <p:sldId id="1121" r:id="rId102"/>
    <p:sldId id="1122" r:id="rId103"/>
    <p:sldId id="1124" r:id="rId104"/>
    <p:sldId id="1175" r:id="rId105"/>
    <p:sldId id="1195" r:id="rId106"/>
    <p:sldId id="1037" r:id="rId107"/>
    <p:sldId id="1039" r:id="rId108"/>
    <p:sldId id="1040" r:id="rId109"/>
    <p:sldId id="1131" r:id="rId110"/>
    <p:sldId id="1130" r:id="rId111"/>
    <p:sldId id="1041" r:id="rId112"/>
    <p:sldId id="1196" r:id="rId113"/>
    <p:sldId id="1132" r:id="rId114"/>
    <p:sldId id="1042" r:id="rId115"/>
    <p:sldId id="1133" r:id="rId116"/>
    <p:sldId id="1043" r:id="rId117"/>
    <p:sldId id="1044" r:id="rId118"/>
    <p:sldId id="1045" r:id="rId119"/>
    <p:sldId id="1046" r:id="rId120"/>
    <p:sldId id="1047" r:id="rId121"/>
    <p:sldId id="1137" r:id="rId122"/>
    <p:sldId id="1134" r:id="rId123"/>
    <p:sldId id="1211" r:id="rId124"/>
    <p:sldId id="1048" r:id="rId125"/>
    <p:sldId id="1050" r:id="rId126"/>
    <p:sldId id="1051" r:id="rId127"/>
    <p:sldId id="1052" r:id="rId128"/>
    <p:sldId id="1053" r:id="rId129"/>
    <p:sldId id="1054" r:id="rId130"/>
    <p:sldId id="1138" r:id="rId131"/>
    <p:sldId id="1212" r:id="rId132"/>
    <p:sldId id="1149" r:id="rId133"/>
    <p:sldId id="1150" r:id="rId134"/>
    <p:sldId id="1151" r:id="rId135"/>
    <p:sldId id="1152" r:id="rId136"/>
    <p:sldId id="1153" r:id="rId137"/>
    <p:sldId id="1213" r:id="rId138"/>
    <p:sldId id="1154" r:id="rId139"/>
    <p:sldId id="1155" r:id="rId140"/>
    <p:sldId id="1156" r:id="rId141"/>
    <p:sldId id="1182" r:id="rId142"/>
    <p:sldId id="1188" r:id="rId143"/>
    <p:sldId id="1181" r:id="rId144"/>
    <p:sldId id="1186" r:id="rId145"/>
    <p:sldId id="1157" r:id="rId146"/>
    <p:sldId id="1158" r:id="rId147"/>
    <p:sldId id="1159" r:id="rId148"/>
    <p:sldId id="1160" r:id="rId149"/>
    <p:sldId id="1161" r:id="rId150"/>
    <p:sldId id="1077" r:id="rId151"/>
    <p:sldId id="1214" r:id="rId152"/>
    <p:sldId id="1162" r:id="rId153"/>
    <p:sldId id="1163" r:id="rId154"/>
    <p:sldId id="1164" r:id="rId155"/>
    <p:sldId id="1165" r:id="rId156"/>
    <p:sldId id="1166" r:id="rId157"/>
    <p:sldId id="1167" r:id="rId158"/>
    <p:sldId id="1168" r:id="rId159"/>
    <p:sldId id="1169" r:id="rId160"/>
    <p:sldId id="1171" r:id="rId161"/>
    <p:sldId id="1183" r:id="rId162"/>
    <p:sldId id="1178" r:id="rId163"/>
    <p:sldId id="1191" r:id="rId164"/>
    <p:sldId id="508" r:id="rId165"/>
    <p:sldId id="329" r:id="rId16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3399"/>
    <a:srgbClr val="FFFF00"/>
    <a:srgbClr val="00FFCC"/>
    <a:srgbClr val="FF00FF"/>
    <a:srgbClr val="663300"/>
    <a:srgbClr val="3333CC"/>
    <a:srgbClr val="3366FF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8" autoAdjust="0"/>
    <p:restoredTop sz="97037" autoAdjust="0"/>
  </p:normalViewPr>
  <p:slideViewPr>
    <p:cSldViewPr snapToGrid="0">
      <p:cViewPr>
        <p:scale>
          <a:sx n="90" d="100"/>
          <a:sy n="90" d="100"/>
        </p:scale>
        <p:origin x="-1482" y="-462"/>
      </p:cViewPr>
      <p:guideLst>
        <p:guide orient="horz" pos="2160"/>
        <p:guide pos="37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F08376F-F469-4235-AEE6-200A0AC3C9D9}" type="pres">
      <dgm:prSet presAssocID="{A937D6D2-8A27-403A-BD5A-EA8581D5C30D}" presName="root" presStyleCnt="0">
        <dgm:presLayoutVars>
          <dgm:chMax/>
          <dgm:chPref val="4"/>
        </dgm:presLayoutVars>
      </dgm:prSet>
      <dgm:spPr/>
    </dgm:pt>
    <dgm:pt modelId="{FC3AAA40-23FC-405B-81E8-9C044C0FC473}" type="pres">
      <dgm:prSet presAssocID="{A937D6D2-8A27-403A-BD5A-EA8581D5C30D}" presName="rootComposite" presStyleCnt="0">
        <dgm:presLayoutVars/>
      </dgm:prSet>
      <dgm:spPr/>
    </dgm:pt>
    <dgm:pt modelId="{D63DF735-2EBF-423D-BE37-12A7A45287FC}" type="pres">
      <dgm:prSet presAssocID="{A937D6D2-8A27-403A-BD5A-EA8581D5C30D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28C4583A-CA02-4584-8C3F-9DF12EB98062}" type="pres">
      <dgm:prSet presAssocID="{A937D6D2-8A27-403A-BD5A-EA8581D5C30D}" presName="childShape" presStyleCnt="0">
        <dgm:presLayoutVars>
          <dgm:chMax val="0"/>
          <dgm:chPref val="0"/>
        </dgm:presLayoutVars>
      </dgm:prSet>
      <dgm:spPr/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0" presStyleCnt="3" custLinFactNeighborX="-46594" custLinFactNeighborY="-64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0" presStyleCnt="3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1" presStyleCnt="3" custLinFactNeighborX="-44438" custLinFactNeighborY="-13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1" presStyleCnt="3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2" presStyleCnt="3" custLinFactNeighborX="-47052" custLinFactNeighborY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2" presStyleCnt="3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A937D6D2-8A27-403A-BD5A-EA8581D5C30D}" destId="{6D733693-6611-417C-AEC7-B7BCE28C4DE5}" srcOrd="2" destOrd="0" parTransId="{55FBD7F4-0547-4B40-B3AD-460A5EC76BBA}" sibTransId="{CED571CA-783C-4F48-9BB5-80A4B3313280}"/>
    <dgm:cxn modelId="{F9DD5D81-71BC-487E-A0A5-ED534CB563B9}" type="presOf" srcId="{FEA8FB21-1654-474C-8BC2-DE7CC362ED1B}" destId="{3B801F41-E973-4D4B-A7C0-6633979DD07E}" srcOrd="0" destOrd="0" presId="urn:microsoft.com/office/officeart/2008/layout/PictureAccentList"/>
    <dgm:cxn modelId="{1C2F56E9-4330-4593-9496-56FE10C552BA}" srcId="{A937D6D2-8A27-403A-BD5A-EA8581D5C30D}" destId="{1147FA92-6FB8-4A4D-9D74-BA968EB74278}" srcOrd="1" destOrd="0" parTransId="{5C14C5AE-F423-4BE3-97B5-9C4BED78661E}" sibTransId="{8D8F957E-CC39-4BE0-8B16-4032B37DEEDC}"/>
    <dgm:cxn modelId="{E57D3B1C-657A-468E-84C8-A7587B0683FB}" type="presOf" srcId="{6D733693-6611-417C-AEC7-B7BCE28C4DE5}" destId="{52527A74-302C-463F-A232-E3E55AE84750}" srcOrd="0" destOrd="0" presId="urn:microsoft.com/office/officeart/2008/layout/PictureAccentList"/>
    <dgm:cxn modelId="{847F3CA6-252A-4195-8FD2-18AEF515B486}" type="presOf" srcId="{1147FA92-6FB8-4A4D-9D74-BA968EB74278}" destId="{88CA16B7-4368-493F-96D7-6C59AB4CCC1D}" srcOrd="0" destOrd="0" presId="urn:microsoft.com/office/officeart/2008/layout/PictureAccentList"/>
    <dgm:cxn modelId="{6A633BFA-754C-42BF-BD68-7F8CA30713FA}" srcId="{A937D6D2-8A27-403A-BD5A-EA8581D5C30D}" destId="{6FEABC7B-7461-4411-B35F-6CBC6D45BE27}" srcOrd="0" destOrd="0" parTransId="{7C340055-BEB2-4336-B88D-D098721BFDA5}" sibTransId="{E58BA6AB-1C7B-4F1E-989B-4759CD372812}"/>
    <dgm:cxn modelId="{981E6CDC-0DC7-42F3-88A7-F60311AB6627}" type="presOf" srcId="{6FEABC7B-7461-4411-B35F-6CBC6D45BE27}" destId="{9A09A8EB-8AAA-4526-B8EE-DA01E97BF22F}" srcOrd="0" destOrd="0" presId="urn:microsoft.com/office/officeart/2008/layout/PictureAccentList"/>
    <dgm:cxn modelId="{E4BFCE0F-3A26-4538-959F-197327975EAF}" srcId="{FEA8FB21-1654-474C-8BC2-DE7CC362ED1B}" destId="{A937D6D2-8A27-403A-BD5A-EA8581D5C30D}" srcOrd="0" destOrd="0" parTransId="{5F701C23-5210-43B2-BE7B-A929177BE97A}" sibTransId="{4FD5C097-1E41-454E-B834-320A8BA5C137}"/>
    <dgm:cxn modelId="{C1BAA198-E7A9-4F2A-A7DD-BCB6D37529F7}" type="presOf" srcId="{A937D6D2-8A27-403A-BD5A-EA8581D5C30D}" destId="{D63DF735-2EBF-423D-BE37-12A7A45287FC}" srcOrd="0" destOrd="0" presId="urn:microsoft.com/office/officeart/2008/layout/PictureAccentList"/>
    <dgm:cxn modelId="{2B0F88B9-1CCD-4FA7-A506-550DB67D1195}" type="presParOf" srcId="{3B801F41-E973-4D4B-A7C0-6633979DD07E}" destId="{DF08376F-F469-4235-AEE6-200A0AC3C9D9}" srcOrd="0" destOrd="0" presId="urn:microsoft.com/office/officeart/2008/layout/PictureAccentList"/>
    <dgm:cxn modelId="{4707E442-CF1C-4F87-A8AA-C07714D6ADBD}" type="presParOf" srcId="{DF08376F-F469-4235-AEE6-200A0AC3C9D9}" destId="{FC3AAA40-23FC-405B-81E8-9C044C0FC473}" srcOrd="0" destOrd="0" presId="urn:microsoft.com/office/officeart/2008/layout/PictureAccentList"/>
    <dgm:cxn modelId="{ABD3EBBE-8DE7-4D51-8C6B-4BC748F14A63}" type="presParOf" srcId="{FC3AAA40-23FC-405B-81E8-9C044C0FC473}" destId="{D63DF735-2EBF-423D-BE37-12A7A45287FC}" srcOrd="0" destOrd="0" presId="urn:microsoft.com/office/officeart/2008/layout/PictureAccentList"/>
    <dgm:cxn modelId="{CF45C0A1-CF48-4D50-B659-D5C8B000BDB0}" type="presParOf" srcId="{DF08376F-F469-4235-AEE6-200A0AC3C9D9}" destId="{28C4583A-CA02-4584-8C3F-9DF12EB98062}" srcOrd="1" destOrd="0" presId="urn:microsoft.com/office/officeart/2008/layout/PictureAccentList"/>
    <dgm:cxn modelId="{73148EB5-D51F-4FC9-930A-A0F8B9965893}" type="presParOf" srcId="{28C4583A-CA02-4584-8C3F-9DF12EB98062}" destId="{C6EF3AF6-B013-4AB6-BBB5-BE1941491B85}" srcOrd="0" destOrd="0" presId="urn:microsoft.com/office/officeart/2008/layout/PictureAccentList"/>
    <dgm:cxn modelId="{8DE5E15D-9D84-49F7-B6DE-0C7FB53832AF}" type="presParOf" srcId="{C6EF3AF6-B013-4AB6-BBB5-BE1941491B85}" destId="{8D7004D4-A59C-467F-AF5D-7C4BE97464AC}" srcOrd="0" destOrd="0" presId="urn:microsoft.com/office/officeart/2008/layout/PictureAccentList"/>
    <dgm:cxn modelId="{B01EE4D7-7093-4B7B-A52D-16D3C39F1BB5}" type="presParOf" srcId="{C6EF3AF6-B013-4AB6-BBB5-BE1941491B85}" destId="{9A09A8EB-8AAA-4526-B8EE-DA01E97BF22F}" srcOrd="1" destOrd="0" presId="urn:microsoft.com/office/officeart/2008/layout/PictureAccentList"/>
    <dgm:cxn modelId="{200ABBBC-C46D-4031-9B56-A69F3B1A114E}" type="presParOf" srcId="{28C4583A-CA02-4584-8C3F-9DF12EB98062}" destId="{DA95FE42-C30F-4574-9094-888B61753E62}" srcOrd="1" destOrd="0" presId="urn:microsoft.com/office/officeart/2008/layout/PictureAccentList"/>
    <dgm:cxn modelId="{21C65C40-6E75-4E75-B62F-3A22727998B4}" type="presParOf" srcId="{DA95FE42-C30F-4574-9094-888B61753E62}" destId="{0DC5DF64-AEB9-4034-8B76-56A38D0CBC57}" srcOrd="0" destOrd="0" presId="urn:microsoft.com/office/officeart/2008/layout/PictureAccentList"/>
    <dgm:cxn modelId="{16FF8C09-3A02-480C-B60D-092B01677401}" type="presParOf" srcId="{DA95FE42-C30F-4574-9094-888B61753E62}" destId="{88CA16B7-4368-493F-96D7-6C59AB4CCC1D}" srcOrd="1" destOrd="0" presId="urn:microsoft.com/office/officeart/2008/layout/PictureAccentList"/>
    <dgm:cxn modelId="{AABEFC51-D503-4EEA-9956-354F84C914FF}" type="presParOf" srcId="{28C4583A-CA02-4584-8C3F-9DF12EB98062}" destId="{44EA768E-E3D9-4D89-9F36-0A1F8E102293}" srcOrd="2" destOrd="0" presId="urn:microsoft.com/office/officeart/2008/layout/PictureAccentList"/>
    <dgm:cxn modelId="{652176A8-F3FB-41BA-83BF-B669467A2A0C}" type="presParOf" srcId="{44EA768E-E3D9-4D89-9F36-0A1F8E102293}" destId="{669280C3-772E-41BA-B069-4922C0B23AE2}" srcOrd="0" destOrd="0" presId="urn:microsoft.com/office/officeart/2008/layout/PictureAccentList"/>
    <dgm:cxn modelId="{BC63025C-CE8F-4A37-8FB7-CA9AC48FF08E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147683-9233-48B6-821F-E83A9D05C290}" type="presOf" srcId="{6FEABC7B-7461-4411-B35F-6CBC6D45BE27}" destId="{9A09A8EB-8AAA-4526-B8EE-DA01E97BF22F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D5D3DDE0-5604-4886-8B7D-09F07881522B}" type="presOf" srcId="{6D733693-6611-417C-AEC7-B7BCE28C4DE5}" destId="{52527A74-302C-463F-A232-E3E55AE84750}" srcOrd="0" destOrd="0" presId="urn:microsoft.com/office/officeart/2008/layout/PictureAccentList"/>
    <dgm:cxn modelId="{098D50AD-F37F-4BCA-A201-CB212F3DE806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8EE48D66-05F5-4888-9506-A94C1EDE1C13}" type="presOf" srcId="{FEA8FB21-1654-474C-8BC2-DE7CC362ED1B}" destId="{3B801F41-E973-4D4B-A7C0-6633979DD07E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C1F875F2-2E50-4B04-9E50-DE451732F049}" type="presOf" srcId="{A937D6D2-8A27-403A-BD5A-EA8581D5C30D}" destId="{10883069-EFD1-4A9D-BC7D-8CF3D35D3755}" srcOrd="0" destOrd="0" presId="urn:microsoft.com/office/officeart/2008/layout/PictureAccentList"/>
    <dgm:cxn modelId="{6CD0FF01-E003-4CDB-A306-857B2AD7CD60}" type="presOf" srcId="{0DBA9484-2898-4871-BFB8-08370285DC3F}" destId="{6454A6A0-3FD9-4A0E-A8A2-CC372871039B}" srcOrd="0" destOrd="0" presId="urn:microsoft.com/office/officeart/2008/layout/PictureAccentList"/>
    <dgm:cxn modelId="{93477B32-C558-477B-9A2C-3CA714C91B55}" type="presParOf" srcId="{3B801F41-E973-4D4B-A7C0-6633979DD07E}" destId="{61D10E31-D14D-42E0-8F49-CEE73D7843B1}" srcOrd="0" destOrd="0" presId="urn:microsoft.com/office/officeart/2008/layout/PictureAccentList"/>
    <dgm:cxn modelId="{867B0B8D-9710-46AC-B081-DDC11EE358B2}" type="presParOf" srcId="{61D10E31-D14D-42E0-8F49-CEE73D7843B1}" destId="{4E56F333-E2FD-4424-84C6-A0F0C75D9EBC}" srcOrd="0" destOrd="0" presId="urn:microsoft.com/office/officeart/2008/layout/PictureAccentList"/>
    <dgm:cxn modelId="{A04CE2C6-50EA-48FA-AC43-EDFA54E26B2D}" type="presParOf" srcId="{4E56F333-E2FD-4424-84C6-A0F0C75D9EBC}" destId="{6454A6A0-3FD9-4A0E-A8A2-CC372871039B}" srcOrd="0" destOrd="0" presId="urn:microsoft.com/office/officeart/2008/layout/PictureAccentList"/>
    <dgm:cxn modelId="{EFC8346F-EEB7-4A8D-9C1C-AC124102D14E}" type="presParOf" srcId="{61D10E31-D14D-42E0-8F49-CEE73D7843B1}" destId="{F68F844C-9180-4690-9F0A-33CD7C89E69B}" srcOrd="1" destOrd="0" presId="urn:microsoft.com/office/officeart/2008/layout/PictureAccentList"/>
    <dgm:cxn modelId="{5B084E22-795D-4E52-A254-2C5072F54AFB}" type="presParOf" srcId="{F68F844C-9180-4690-9F0A-33CD7C89E69B}" destId="{7F5A1510-4064-44FB-A8F4-DB483758B9BF}" srcOrd="0" destOrd="0" presId="urn:microsoft.com/office/officeart/2008/layout/PictureAccentList"/>
    <dgm:cxn modelId="{F8C996F8-7623-441C-82F3-2A38C458EF8A}" type="presParOf" srcId="{7F5A1510-4064-44FB-A8F4-DB483758B9BF}" destId="{C561AD92-B77D-4D3A-896D-9B4AAD777598}" srcOrd="0" destOrd="0" presId="urn:microsoft.com/office/officeart/2008/layout/PictureAccentList"/>
    <dgm:cxn modelId="{8AFE0296-EEDD-4FF8-98FB-22768F635867}" type="presParOf" srcId="{7F5A1510-4064-44FB-A8F4-DB483758B9BF}" destId="{10883069-EFD1-4A9D-BC7D-8CF3D35D3755}" srcOrd="1" destOrd="0" presId="urn:microsoft.com/office/officeart/2008/layout/PictureAccentList"/>
    <dgm:cxn modelId="{9B500ED7-EB13-49ED-9730-B91DAB825840}" type="presParOf" srcId="{F68F844C-9180-4690-9F0A-33CD7C89E69B}" destId="{C6EF3AF6-B013-4AB6-BBB5-BE1941491B85}" srcOrd="1" destOrd="0" presId="urn:microsoft.com/office/officeart/2008/layout/PictureAccentList"/>
    <dgm:cxn modelId="{091EC28F-BE95-41D0-B349-D7F673A48170}" type="presParOf" srcId="{C6EF3AF6-B013-4AB6-BBB5-BE1941491B85}" destId="{8D7004D4-A59C-467F-AF5D-7C4BE97464AC}" srcOrd="0" destOrd="0" presId="urn:microsoft.com/office/officeart/2008/layout/PictureAccentList"/>
    <dgm:cxn modelId="{4D2FB2E1-E83B-4ED9-936D-33A1D78124F6}" type="presParOf" srcId="{C6EF3AF6-B013-4AB6-BBB5-BE1941491B85}" destId="{9A09A8EB-8AAA-4526-B8EE-DA01E97BF22F}" srcOrd="1" destOrd="0" presId="urn:microsoft.com/office/officeart/2008/layout/PictureAccentList"/>
    <dgm:cxn modelId="{D7148269-64FE-4B43-8419-B3F0BEB948E0}" type="presParOf" srcId="{F68F844C-9180-4690-9F0A-33CD7C89E69B}" destId="{DA95FE42-C30F-4574-9094-888B61753E62}" srcOrd="2" destOrd="0" presId="urn:microsoft.com/office/officeart/2008/layout/PictureAccentList"/>
    <dgm:cxn modelId="{F3AE18E8-7CA4-4458-845F-2C1D37DE2E9D}" type="presParOf" srcId="{DA95FE42-C30F-4574-9094-888B61753E62}" destId="{0DC5DF64-AEB9-4034-8B76-56A38D0CBC57}" srcOrd="0" destOrd="0" presId="urn:microsoft.com/office/officeart/2008/layout/PictureAccentList"/>
    <dgm:cxn modelId="{BECA9850-E125-4437-8203-B25162802245}" type="presParOf" srcId="{DA95FE42-C30F-4574-9094-888B61753E62}" destId="{88CA16B7-4368-493F-96D7-6C59AB4CCC1D}" srcOrd="1" destOrd="0" presId="urn:microsoft.com/office/officeart/2008/layout/PictureAccentList"/>
    <dgm:cxn modelId="{AD728274-6C6C-48A9-A975-9672760376F8}" type="presParOf" srcId="{F68F844C-9180-4690-9F0A-33CD7C89E69B}" destId="{44EA768E-E3D9-4D89-9F36-0A1F8E102293}" srcOrd="3" destOrd="0" presId="urn:microsoft.com/office/officeart/2008/layout/PictureAccentList"/>
    <dgm:cxn modelId="{9CD5A4EC-2733-4282-A4EE-C50CC63B656B}" type="presParOf" srcId="{44EA768E-E3D9-4D89-9F36-0A1F8E102293}" destId="{669280C3-772E-41BA-B069-4922C0B23AE2}" srcOrd="0" destOrd="0" presId="urn:microsoft.com/office/officeart/2008/layout/PictureAccentList"/>
    <dgm:cxn modelId="{9D9FC784-48BD-4B3C-8268-4E4E6F41EC48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1D0594-BCFF-4FF6-8348-B9867AE6F504}" type="presOf" srcId="{FEA8FB21-1654-474C-8BC2-DE7CC362ED1B}" destId="{3B801F41-E973-4D4B-A7C0-6633979DD07E}" srcOrd="0" destOrd="0" presId="urn:microsoft.com/office/officeart/2008/layout/PictureAccentList"/>
    <dgm:cxn modelId="{A76F830E-0489-42B7-815E-B5A98D7C85EA}" type="presOf" srcId="{1147FA92-6FB8-4A4D-9D74-BA968EB74278}" destId="{88CA16B7-4368-493F-96D7-6C59AB4CCC1D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BB75DF34-D1FF-4EFC-A3C9-23AFE7780868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BBBD2637-C9CA-4D7C-91F9-6050E516383A}" type="presOf" srcId="{6D733693-6611-417C-AEC7-B7BCE28C4DE5}" destId="{52527A74-302C-463F-A232-E3E55AE84750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34C12D95-4041-4D24-A477-CBE38CFBD662}" type="presOf" srcId="{A937D6D2-8A27-403A-BD5A-EA8581D5C30D}" destId="{10883069-EFD1-4A9D-BC7D-8CF3D35D3755}" srcOrd="0" destOrd="0" presId="urn:microsoft.com/office/officeart/2008/layout/PictureAccentList"/>
    <dgm:cxn modelId="{2C9FD591-CCA9-44FC-8129-6FF937DE04FC}" type="presOf" srcId="{0DBA9484-2898-4871-BFB8-08370285DC3F}" destId="{6454A6A0-3FD9-4A0E-A8A2-CC372871039B}" srcOrd="0" destOrd="0" presId="urn:microsoft.com/office/officeart/2008/layout/PictureAccentList"/>
    <dgm:cxn modelId="{83B35EED-86B9-48FD-B015-54A322F51C79}" type="presParOf" srcId="{3B801F41-E973-4D4B-A7C0-6633979DD07E}" destId="{61D10E31-D14D-42E0-8F49-CEE73D7843B1}" srcOrd="0" destOrd="0" presId="urn:microsoft.com/office/officeart/2008/layout/PictureAccentList"/>
    <dgm:cxn modelId="{9328DA7F-F163-4B2D-B67E-D3919195BF80}" type="presParOf" srcId="{61D10E31-D14D-42E0-8F49-CEE73D7843B1}" destId="{4E56F333-E2FD-4424-84C6-A0F0C75D9EBC}" srcOrd="0" destOrd="0" presId="urn:microsoft.com/office/officeart/2008/layout/PictureAccentList"/>
    <dgm:cxn modelId="{392A5212-FBA7-44C7-999E-E770C626AF8C}" type="presParOf" srcId="{4E56F333-E2FD-4424-84C6-A0F0C75D9EBC}" destId="{6454A6A0-3FD9-4A0E-A8A2-CC372871039B}" srcOrd="0" destOrd="0" presId="urn:microsoft.com/office/officeart/2008/layout/PictureAccentList"/>
    <dgm:cxn modelId="{13E68E42-BF19-48CC-94DE-D9F03455F347}" type="presParOf" srcId="{61D10E31-D14D-42E0-8F49-CEE73D7843B1}" destId="{F68F844C-9180-4690-9F0A-33CD7C89E69B}" srcOrd="1" destOrd="0" presId="urn:microsoft.com/office/officeart/2008/layout/PictureAccentList"/>
    <dgm:cxn modelId="{AD4DC800-E364-45A3-AC76-57CFCF95A69C}" type="presParOf" srcId="{F68F844C-9180-4690-9F0A-33CD7C89E69B}" destId="{7F5A1510-4064-44FB-A8F4-DB483758B9BF}" srcOrd="0" destOrd="0" presId="urn:microsoft.com/office/officeart/2008/layout/PictureAccentList"/>
    <dgm:cxn modelId="{5C197025-1A19-4C12-A1BE-BD7A2B79A862}" type="presParOf" srcId="{7F5A1510-4064-44FB-A8F4-DB483758B9BF}" destId="{C561AD92-B77D-4D3A-896D-9B4AAD777598}" srcOrd="0" destOrd="0" presId="urn:microsoft.com/office/officeart/2008/layout/PictureAccentList"/>
    <dgm:cxn modelId="{D46EE43C-77E5-4122-8284-6010AD2B5B88}" type="presParOf" srcId="{7F5A1510-4064-44FB-A8F4-DB483758B9BF}" destId="{10883069-EFD1-4A9D-BC7D-8CF3D35D3755}" srcOrd="1" destOrd="0" presId="urn:microsoft.com/office/officeart/2008/layout/PictureAccentList"/>
    <dgm:cxn modelId="{73D38F08-F82D-4485-A7A0-1DF1839D7FB4}" type="presParOf" srcId="{F68F844C-9180-4690-9F0A-33CD7C89E69B}" destId="{C6EF3AF6-B013-4AB6-BBB5-BE1941491B85}" srcOrd="1" destOrd="0" presId="urn:microsoft.com/office/officeart/2008/layout/PictureAccentList"/>
    <dgm:cxn modelId="{32AC6137-D819-4690-A4EF-2EC3919774C1}" type="presParOf" srcId="{C6EF3AF6-B013-4AB6-BBB5-BE1941491B85}" destId="{8D7004D4-A59C-467F-AF5D-7C4BE97464AC}" srcOrd="0" destOrd="0" presId="urn:microsoft.com/office/officeart/2008/layout/PictureAccentList"/>
    <dgm:cxn modelId="{E8ED6B4C-9DC4-4208-ADCC-2108CEC278A8}" type="presParOf" srcId="{C6EF3AF6-B013-4AB6-BBB5-BE1941491B85}" destId="{9A09A8EB-8AAA-4526-B8EE-DA01E97BF22F}" srcOrd="1" destOrd="0" presId="urn:microsoft.com/office/officeart/2008/layout/PictureAccentList"/>
    <dgm:cxn modelId="{F35C7F1C-9B39-4827-BF57-A017B68ECA87}" type="presParOf" srcId="{F68F844C-9180-4690-9F0A-33CD7C89E69B}" destId="{DA95FE42-C30F-4574-9094-888B61753E62}" srcOrd="2" destOrd="0" presId="urn:microsoft.com/office/officeart/2008/layout/PictureAccentList"/>
    <dgm:cxn modelId="{57D1CB00-B090-486A-8AFF-BE0630F2FD17}" type="presParOf" srcId="{DA95FE42-C30F-4574-9094-888B61753E62}" destId="{0DC5DF64-AEB9-4034-8B76-56A38D0CBC57}" srcOrd="0" destOrd="0" presId="urn:microsoft.com/office/officeart/2008/layout/PictureAccentList"/>
    <dgm:cxn modelId="{A3561BF5-7C15-4278-A959-DFBC764E95BA}" type="presParOf" srcId="{DA95FE42-C30F-4574-9094-888B61753E62}" destId="{88CA16B7-4368-493F-96D7-6C59AB4CCC1D}" srcOrd="1" destOrd="0" presId="urn:microsoft.com/office/officeart/2008/layout/PictureAccentList"/>
    <dgm:cxn modelId="{A5851495-9D64-437F-AB02-38AD510B7CF8}" type="presParOf" srcId="{F68F844C-9180-4690-9F0A-33CD7C89E69B}" destId="{44EA768E-E3D9-4D89-9F36-0A1F8E102293}" srcOrd="3" destOrd="0" presId="urn:microsoft.com/office/officeart/2008/layout/PictureAccentList"/>
    <dgm:cxn modelId="{19556157-52C8-4AB9-8CFE-3110918D632F}" type="presParOf" srcId="{44EA768E-E3D9-4D89-9F36-0A1F8E102293}" destId="{669280C3-772E-41BA-B069-4922C0B23AE2}" srcOrd="0" destOrd="0" presId="urn:microsoft.com/office/officeart/2008/layout/PictureAccentList"/>
    <dgm:cxn modelId="{582D1C9C-557F-4F99-9CFF-5D72E8437EA4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F77CF97-BD20-4779-A070-04B1B49FB7D9}" type="presOf" srcId="{A937D6D2-8A27-403A-BD5A-EA8581D5C30D}" destId="{10883069-EFD1-4A9D-BC7D-8CF3D35D3755}" srcOrd="0" destOrd="0" presId="urn:microsoft.com/office/officeart/2008/layout/PictureAccentList"/>
    <dgm:cxn modelId="{489513E4-30A9-486F-AA17-0CD621B19318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E6F3956-F974-4185-A67C-5F79CE3E239E}" type="presOf" srcId="{1147FA92-6FB8-4A4D-9D74-BA968EB74278}" destId="{88CA16B7-4368-493F-96D7-6C59AB4CCC1D}" srcOrd="0" destOrd="0" presId="urn:microsoft.com/office/officeart/2008/layout/PictureAccentList"/>
    <dgm:cxn modelId="{2E03A3ED-DBB6-4D13-977E-45FB58F01AC1}" type="presOf" srcId="{0DBA9484-2898-4871-BFB8-08370285DC3F}" destId="{6454A6A0-3FD9-4A0E-A8A2-CC372871039B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F7FA294-B12D-4C52-B1FB-DC149DE355C5}" type="presOf" srcId="{6D733693-6611-417C-AEC7-B7BCE28C4DE5}" destId="{52527A74-302C-463F-A232-E3E55AE84750}" srcOrd="0" destOrd="0" presId="urn:microsoft.com/office/officeart/2008/layout/PictureAccentList"/>
    <dgm:cxn modelId="{DC0C4AA6-33C5-49F1-8A78-6A394EECA1C8}" type="presOf" srcId="{6FEABC7B-7461-4411-B35F-6CBC6D45BE27}" destId="{9A09A8EB-8AAA-4526-B8EE-DA01E97BF22F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B3FE476A-1792-4FB8-8EDC-EA5706817E1F}" type="presParOf" srcId="{3B801F41-E973-4D4B-A7C0-6633979DD07E}" destId="{61D10E31-D14D-42E0-8F49-CEE73D7843B1}" srcOrd="0" destOrd="0" presId="urn:microsoft.com/office/officeart/2008/layout/PictureAccentList"/>
    <dgm:cxn modelId="{EE990C6D-9830-4C01-9D59-376CD79B4ACE}" type="presParOf" srcId="{61D10E31-D14D-42E0-8F49-CEE73D7843B1}" destId="{4E56F333-E2FD-4424-84C6-A0F0C75D9EBC}" srcOrd="0" destOrd="0" presId="urn:microsoft.com/office/officeart/2008/layout/PictureAccentList"/>
    <dgm:cxn modelId="{B245ED69-AF66-46AA-BB01-302D4314E183}" type="presParOf" srcId="{4E56F333-E2FD-4424-84C6-A0F0C75D9EBC}" destId="{6454A6A0-3FD9-4A0E-A8A2-CC372871039B}" srcOrd="0" destOrd="0" presId="urn:microsoft.com/office/officeart/2008/layout/PictureAccentList"/>
    <dgm:cxn modelId="{30DD2284-D263-48D0-B544-59E2FF449BDB}" type="presParOf" srcId="{61D10E31-D14D-42E0-8F49-CEE73D7843B1}" destId="{F68F844C-9180-4690-9F0A-33CD7C89E69B}" srcOrd="1" destOrd="0" presId="urn:microsoft.com/office/officeart/2008/layout/PictureAccentList"/>
    <dgm:cxn modelId="{6EDB7AB9-9C3D-49C5-9A81-1CA42DAD775D}" type="presParOf" srcId="{F68F844C-9180-4690-9F0A-33CD7C89E69B}" destId="{7F5A1510-4064-44FB-A8F4-DB483758B9BF}" srcOrd="0" destOrd="0" presId="urn:microsoft.com/office/officeart/2008/layout/PictureAccentList"/>
    <dgm:cxn modelId="{4AB1BE52-B043-4CF8-8FA9-C3D2DC39083D}" type="presParOf" srcId="{7F5A1510-4064-44FB-A8F4-DB483758B9BF}" destId="{C561AD92-B77D-4D3A-896D-9B4AAD777598}" srcOrd="0" destOrd="0" presId="urn:microsoft.com/office/officeart/2008/layout/PictureAccentList"/>
    <dgm:cxn modelId="{32014A6D-DF4C-4C7A-82C7-4EBAB63660ED}" type="presParOf" srcId="{7F5A1510-4064-44FB-A8F4-DB483758B9BF}" destId="{10883069-EFD1-4A9D-BC7D-8CF3D35D3755}" srcOrd="1" destOrd="0" presId="urn:microsoft.com/office/officeart/2008/layout/PictureAccentList"/>
    <dgm:cxn modelId="{070A8183-6B71-4E92-B7FA-149826459494}" type="presParOf" srcId="{F68F844C-9180-4690-9F0A-33CD7C89E69B}" destId="{C6EF3AF6-B013-4AB6-BBB5-BE1941491B85}" srcOrd="1" destOrd="0" presId="urn:microsoft.com/office/officeart/2008/layout/PictureAccentList"/>
    <dgm:cxn modelId="{F3B32A4E-FC98-4F41-89FA-4F379E54B18F}" type="presParOf" srcId="{C6EF3AF6-B013-4AB6-BBB5-BE1941491B85}" destId="{8D7004D4-A59C-467F-AF5D-7C4BE97464AC}" srcOrd="0" destOrd="0" presId="urn:microsoft.com/office/officeart/2008/layout/PictureAccentList"/>
    <dgm:cxn modelId="{5E6E023D-4D64-4F36-AE26-1C2F7B38E38D}" type="presParOf" srcId="{C6EF3AF6-B013-4AB6-BBB5-BE1941491B85}" destId="{9A09A8EB-8AAA-4526-B8EE-DA01E97BF22F}" srcOrd="1" destOrd="0" presId="urn:microsoft.com/office/officeart/2008/layout/PictureAccentList"/>
    <dgm:cxn modelId="{80016C6D-74D2-4A98-9D6B-E181A6B2B9EE}" type="presParOf" srcId="{F68F844C-9180-4690-9F0A-33CD7C89E69B}" destId="{DA95FE42-C30F-4574-9094-888B61753E62}" srcOrd="2" destOrd="0" presId="urn:microsoft.com/office/officeart/2008/layout/PictureAccentList"/>
    <dgm:cxn modelId="{B100D9FF-F532-49F0-8633-76963A758B0F}" type="presParOf" srcId="{DA95FE42-C30F-4574-9094-888B61753E62}" destId="{0DC5DF64-AEB9-4034-8B76-56A38D0CBC57}" srcOrd="0" destOrd="0" presId="urn:microsoft.com/office/officeart/2008/layout/PictureAccentList"/>
    <dgm:cxn modelId="{DF88CBF0-12D1-4A03-9223-64651AEB48EB}" type="presParOf" srcId="{DA95FE42-C30F-4574-9094-888B61753E62}" destId="{88CA16B7-4368-493F-96D7-6C59AB4CCC1D}" srcOrd="1" destOrd="0" presId="urn:microsoft.com/office/officeart/2008/layout/PictureAccentList"/>
    <dgm:cxn modelId="{D2E1E178-DFD0-4E81-8DF3-F136F2A105A9}" type="presParOf" srcId="{F68F844C-9180-4690-9F0A-33CD7C89E69B}" destId="{44EA768E-E3D9-4D89-9F36-0A1F8E102293}" srcOrd="3" destOrd="0" presId="urn:microsoft.com/office/officeart/2008/layout/PictureAccentList"/>
    <dgm:cxn modelId="{570695AD-3C73-493E-9E3A-D98C62D86CF0}" type="presParOf" srcId="{44EA768E-E3D9-4D89-9F36-0A1F8E102293}" destId="{669280C3-772E-41BA-B069-4922C0B23AE2}" srcOrd="0" destOrd="0" presId="urn:microsoft.com/office/officeart/2008/layout/PictureAccentList"/>
    <dgm:cxn modelId="{026029D9-68AE-454A-8668-1F9D2EF650ED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88832D-A921-4F01-A338-FA17F9F4A934}" type="presOf" srcId="{A937D6D2-8A27-403A-BD5A-EA8581D5C30D}" destId="{10883069-EFD1-4A9D-BC7D-8CF3D35D3755}" srcOrd="0" destOrd="0" presId="urn:microsoft.com/office/officeart/2008/layout/PictureAccentList"/>
    <dgm:cxn modelId="{727AA07A-57DE-4962-A393-0254CE3306C1}" type="presOf" srcId="{0DBA9484-2898-4871-BFB8-08370285DC3F}" destId="{6454A6A0-3FD9-4A0E-A8A2-CC372871039B}" srcOrd="0" destOrd="0" presId="urn:microsoft.com/office/officeart/2008/layout/PictureAccentList"/>
    <dgm:cxn modelId="{59B30A88-7938-4F03-B61A-FDF1195CD620}" type="presOf" srcId="{1147FA92-6FB8-4A4D-9D74-BA968EB74278}" destId="{88CA16B7-4368-493F-96D7-6C59AB4CCC1D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A8E9C132-4BEE-4316-88FE-93CDCDF47DCD}" type="presOf" srcId="{6FEABC7B-7461-4411-B35F-6CBC6D45BE27}" destId="{9A09A8EB-8AAA-4526-B8EE-DA01E97BF22F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5BBF56F7-D90B-49E4-9E60-6C03E35C6F23}" type="presOf" srcId="{6D733693-6611-417C-AEC7-B7BCE28C4DE5}" destId="{52527A74-302C-463F-A232-E3E55AE84750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A0F27D3F-5800-4609-AF8E-D35B32DBAB5B}" type="presOf" srcId="{FEA8FB21-1654-474C-8BC2-DE7CC362ED1B}" destId="{3B801F41-E973-4D4B-A7C0-6633979DD07E}" srcOrd="0" destOrd="0" presId="urn:microsoft.com/office/officeart/2008/layout/PictureAccentList"/>
    <dgm:cxn modelId="{B8790491-1DB2-40D5-A5DD-C62D1446217C}" type="presParOf" srcId="{3B801F41-E973-4D4B-A7C0-6633979DD07E}" destId="{61D10E31-D14D-42E0-8F49-CEE73D7843B1}" srcOrd="0" destOrd="0" presId="urn:microsoft.com/office/officeart/2008/layout/PictureAccentList"/>
    <dgm:cxn modelId="{2180EE4F-E2F1-444F-B190-4CC1D8343C2E}" type="presParOf" srcId="{61D10E31-D14D-42E0-8F49-CEE73D7843B1}" destId="{4E56F333-E2FD-4424-84C6-A0F0C75D9EBC}" srcOrd="0" destOrd="0" presId="urn:microsoft.com/office/officeart/2008/layout/PictureAccentList"/>
    <dgm:cxn modelId="{03BD2D67-D87D-4ED6-83AC-2FD06F7AEBC2}" type="presParOf" srcId="{4E56F333-E2FD-4424-84C6-A0F0C75D9EBC}" destId="{6454A6A0-3FD9-4A0E-A8A2-CC372871039B}" srcOrd="0" destOrd="0" presId="urn:microsoft.com/office/officeart/2008/layout/PictureAccentList"/>
    <dgm:cxn modelId="{E91B00B5-CBDB-416A-986F-B5598B6C87B6}" type="presParOf" srcId="{61D10E31-D14D-42E0-8F49-CEE73D7843B1}" destId="{F68F844C-9180-4690-9F0A-33CD7C89E69B}" srcOrd="1" destOrd="0" presId="urn:microsoft.com/office/officeart/2008/layout/PictureAccentList"/>
    <dgm:cxn modelId="{7BE3AA52-E07A-4EDC-B844-55F3D08C34F7}" type="presParOf" srcId="{F68F844C-9180-4690-9F0A-33CD7C89E69B}" destId="{7F5A1510-4064-44FB-A8F4-DB483758B9BF}" srcOrd="0" destOrd="0" presId="urn:microsoft.com/office/officeart/2008/layout/PictureAccentList"/>
    <dgm:cxn modelId="{99B9BB5D-8512-4726-AAAE-583F1771D24E}" type="presParOf" srcId="{7F5A1510-4064-44FB-A8F4-DB483758B9BF}" destId="{C561AD92-B77D-4D3A-896D-9B4AAD777598}" srcOrd="0" destOrd="0" presId="urn:microsoft.com/office/officeart/2008/layout/PictureAccentList"/>
    <dgm:cxn modelId="{5C2C5985-A78B-49C3-A505-68DF2058B918}" type="presParOf" srcId="{7F5A1510-4064-44FB-A8F4-DB483758B9BF}" destId="{10883069-EFD1-4A9D-BC7D-8CF3D35D3755}" srcOrd="1" destOrd="0" presId="urn:microsoft.com/office/officeart/2008/layout/PictureAccentList"/>
    <dgm:cxn modelId="{9C054DC9-CD50-4A7D-82E1-8A1448AEAEE5}" type="presParOf" srcId="{F68F844C-9180-4690-9F0A-33CD7C89E69B}" destId="{C6EF3AF6-B013-4AB6-BBB5-BE1941491B85}" srcOrd="1" destOrd="0" presId="urn:microsoft.com/office/officeart/2008/layout/PictureAccentList"/>
    <dgm:cxn modelId="{EE6B3AEA-A092-4133-A463-3B6970E46441}" type="presParOf" srcId="{C6EF3AF6-B013-4AB6-BBB5-BE1941491B85}" destId="{8D7004D4-A59C-467F-AF5D-7C4BE97464AC}" srcOrd="0" destOrd="0" presId="urn:microsoft.com/office/officeart/2008/layout/PictureAccentList"/>
    <dgm:cxn modelId="{E9AF7A7A-7390-4669-9F7C-28C5F4051900}" type="presParOf" srcId="{C6EF3AF6-B013-4AB6-BBB5-BE1941491B85}" destId="{9A09A8EB-8AAA-4526-B8EE-DA01E97BF22F}" srcOrd="1" destOrd="0" presId="urn:microsoft.com/office/officeart/2008/layout/PictureAccentList"/>
    <dgm:cxn modelId="{A284D9A3-E83C-47B1-8E30-2C87AB5F6443}" type="presParOf" srcId="{F68F844C-9180-4690-9F0A-33CD7C89E69B}" destId="{DA95FE42-C30F-4574-9094-888B61753E62}" srcOrd="2" destOrd="0" presId="urn:microsoft.com/office/officeart/2008/layout/PictureAccentList"/>
    <dgm:cxn modelId="{6CF2D0AF-069E-45AE-B1AB-B0E66AC5DDFF}" type="presParOf" srcId="{DA95FE42-C30F-4574-9094-888B61753E62}" destId="{0DC5DF64-AEB9-4034-8B76-56A38D0CBC57}" srcOrd="0" destOrd="0" presId="urn:microsoft.com/office/officeart/2008/layout/PictureAccentList"/>
    <dgm:cxn modelId="{9E5718A9-9E71-4518-B5B5-5A7830D3A1D6}" type="presParOf" srcId="{DA95FE42-C30F-4574-9094-888B61753E62}" destId="{88CA16B7-4368-493F-96D7-6C59AB4CCC1D}" srcOrd="1" destOrd="0" presId="urn:microsoft.com/office/officeart/2008/layout/PictureAccentList"/>
    <dgm:cxn modelId="{6E1125AC-81A4-482F-A503-0E0F09135986}" type="presParOf" srcId="{F68F844C-9180-4690-9F0A-33CD7C89E69B}" destId="{44EA768E-E3D9-4D89-9F36-0A1F8E102293}" srcOrd="3" destOrd="0" presId="urn:microsoft.com/office/officeart/2008/layout/PictureAccentList"/>
    <dgm:cxn modelId="{E6B97DB7-7FA3-4BE5-A422-1C7F4FBAF86D}" type="presParOf" srcId="{44EA768E-E3D9-4D89-9F36-0A1F8E102293}" destId="{669280C3-772E-41BA-B069-4922C0B23AE2}" srcOrd="0" destOrd="0" presId="urn:microsoft.com/office/officeart/2008/layout/PictureAccentList"/>
    <dgm:cxn modelId="{3855CE4F-3C2E-4B62-B6C7-B164227919B6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6BF797A8-EBD7-4B80-B3B7-2ED7CAFEE893}" type="presOf" srcId="{6FEABC7B-7461-4411-B35F-6CBC6D45BE27}" destId="{9A09A8EB-8AAA-4526-B8EE-DA01E97BF22F}" srcOrd="0" destOrd="0" presId="urn:microsoft.com/office/officeart/2008/layout/PictureAccentList"/>
    <dgm:cxn modelId="{5055F7B4-7AAD-4A5C-9148-4FE466446C8B}" type="presOf" srcId="{0DBA9484-2898-4871-BFB8-08370285DC3F}" destId="{6454A6A0-3FD9-4A0E-A8A2-CC372871039B}" srcOrd="0" destOrd="0" presId="urn:microsoft.com/office/officeart/2008/layout/PictureAccentList"/>
    <dgm:cxn modelId="{2C9F63F9-BC92-49AE-B04A-5B385317A74F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44CC0E50-AB1F-4E1D-B9B5-A720632B72C0}" type="presOf" srcId="{6D733693-6611-417C-AEC7-B7BCE28C4DE5}" destId="{52527A74-302C-463F-A232-E3E55AE84750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799725FB-A1D0-42B5-A336-F7AAD1233771}" type="presOf" srcId="{A937D6D2-8A27-403A-BD5A-EA8581D5C30D}" destId="{10883069-EFD1-4A9D-BC7D-8CF3D35D3755}" srcOrd="0" destOrd="0" presId="urn:microsoft.com/office/officeart/2008/layout/PictureAccentList"/>
    <dgm:cxn modelId="{9A358952-E761-46F3-9F09-B7223B27E94A}" type="presOf" srcId="{FEA8FB21-1654-474C-8BC2-DE7CC362ED1B}" destId="{3B801F41-E973-4D4B-A7C0-6633979DD07E}" srcOrd="0" destOrd="0" presId="urn:microsoft.com/office/officeart/2008/layout/PictureAccentList"/>
    <dgm:cxn modelId="{684CBE8A-0BE3-4C7B-8653-BBE7CBD8A1CD}" type="presParOf" srcId="{3B801F41-E973-4D4B-A7C0-6633979DD07E}" destId="{61D10E31-D14D-42E0-8F49-CEE73D7843B1}" srcOrd="0" destOrd="0" presId="urn:microsoft.com/office/officeart/2008/layout/PictureAccentList"/>
    <dgm:cxn modelId="{C8A06C38-D594-4EBE-AF9E-5F46FBA29BE7}" type="presParOf" srcId="{61D10E31-D14D-42E0-8F49-CEE73D7843B1}" destId="{4E56F333-E2FD-4424-84C6-A0F0C75D9EBC}" srcOrd="0" destOrd="0" presId="urn:microsoft.com/office/officeart/2008/layout/PictureAccentList"/>
    <dgm:cxn modelId="{7745CFAE-B86E-45CD-B971-2E2666B478E0}" type="presParOf" srcId="{4E56F333-E2FD-4424-84C6-A0F0C75D9EBC}" destId="{6454A6A0-3FD9-4A0E-A8A2-CC372871039B}" srcOrd="0" destOrd="0" presId="urn:microsoft.com/office/officeart/2008/layout/PictureAccentList"/>
    <dgm:cxn modelId="{10B28338-743D-478E-B417-11D568D8087B}" type="presParOf" srcId="{61D10E31-D14D-42E0-8F49-CEE73D7843B1}" destId="{F68F844C-9180-4690-9F0A-33CD7C89E69B}" srcOrd="1" destOrd="0" presId="urn:microsoft.com/office/officeart/2008/layout/PictureAccentList"/>
    <dgm:cxn modelId="{4F623ECE-A771-4E73-8B98-B5BF251FDBDE}" type="presParOf" srcId="{F68F844C-9180-4690-9F0A-33CD7C89E69B}" destId="{7F5A1510-4064-44FB-A8F4-DB483758B9BF}" srcOrd="0" destOrd="0" presId="urn:microsoft.com/office/officeart/2008/layout/PictureAccentList"/>
    <dgm:cxn modelId="{F2D9492B-9CFD-4996-83A1-7D80AC1339E7}" type="presParOf" srcId="{7F5A1510-4064-44FB-A8F4-DB483758B9BF}" destId="{C561AD92-B77D-4D3A-896D-9B4AAD777598}" srcOrd="0" destOrd="0" presId="urn:microsoft.com/office/officeart/2008/layout/PictureAccentList"/>
    <dgm:cxn modelId="{251D3268-0F0E-4E61-8D3E-D687A956A873}" type="presParOf" srcId="{7F5A1510-4064-44FB-A8F4-DB483758B9BF}" destId="{10883069-EFD1-4A9D-BC7D-8CF3D35D3755}" srcOrd="1" destOrd="0" presId="urn:microsoft.com/office/officeart/2008/layout/PictureAccentList"/>
    <dgm:cxn modelId="{72DC2BE5-B3FF-41AD-BBAC-99351B2036D9}" type="presParOf" srcId="{F68F844C-9180-4690-9F0A-33CD7C89E69B}" destId="{C6EF3AF6-B013-4AB6-BBB5-BE1941491B85}" srcOrd="1" destOrd="0" presId="urn:microsoft.com/office/officeart/2008/layout/PictureAccentList"/>
    <dgm:cxn modelId="{321489F0-4790-4ADA-8B0B-753989CA2CEA}" type="presParOf" srcId="{C6EF3AF6-B013-4AB6-BBB5-BE1941491B85}" destId="{8D7004D4-A59C-467F-AF5D-7C4BE97464AC}" srcOrd="0" destOrd="0" presId="urn:microsoft.com/office/officeart/2008/layout/PictureAccentList"/>
    <dgm:cxn modelId="{A6A20351-5A14-40C0-B93C-F4ADA47205AF}" type="presParOf" srcId="{C6EF3AF6-B013-4AB6-BBB5-BE1941491B85}" destId="{9A09A8EB-8AAA-4526-B8EE-DA01E97BF22F}" srcOrd="1" destOrd="0" presId="urn:microsoft.com/office/officeart/2008/layout/PictureAccentList"/>
    <dgm:cxn modelId="{2B3288DA-08CA-4D81-B3CC-CC12B569A789}" type="presParOf" srcId="{F68F844C-9180-4690-9F0A-33CD7C89E69B}" destId="{DA95FE42-C30F-4574-9094-888B61753E62}" srcOrd="2" destOrd="0" presId="urn:microsoft.com/office/officeart/2008/layout/PictureAccentList"/>
    <dgm:cxn modelId="{A58FF4C9-E375-4C4E-99AC-414D7455A3C8}" type="presParOf" srcId="{DA95FE42-C30F-4574-9094-888B61753E62}" destId="{0DC5DF64-AEB9-4034-8B76-56A38D0CBC57}" srcOrd="0" destOrd="0" presId="urn:microsoft.com/office/officeart/2008/layout/PictureAccentList"/>
    <dgm:cxn modelId="{8F8F9936-5C6A-43E3-A2D0-DF99CB889070}" type="presParOf" srcId="{DA95FE42-C30F-4574-9094-888B61753E62}" destId="{88CA16B7-4368-493F-96D7-6C59AB4CCC1D}" srcOrd="1" destOrd="0" presId="urn:microsoft.com/office/officeart/2008/layout/PictureAccentList"/>
    <dgm:cxn modelId="{F75131AE-497C-4C7D-907C-4E9DC06566A7}" type="presParOf" srcId="{F68F844C-9180-4690-9F0A-33CD7C89E69B}" destId="{44EA768E-E3D9-4D89-9F36-0A1F8E102293}" srcOrd="3" destOrd="0" presId="urn:microsoft.com/office/officeart/2008/layout/PictureAccentList"/>
    <dgm:cxn modelId="{A54836E6-5A07-4D95-8363-E7AA39980600}" type="presParOf" srcId="{44EA768E-E3D9-4D89-9F36-0A1F8E102293}" destId="{669280C3-772E-41BA-B069-4922C0B23AE2}" srcOrd="0" destOrd="0" presId="urn:microsoft.com/office/officeart/2008/layout/PictureAccentList"/>
    <dgm:cxn modelId="{56D5A018-FDBD-4088-BF0B-E99582998226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D85E5C87-57DB-4A54-B366-FE7F49989099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3E8DEF03-4B82-41BE-871B-C000871CDD94}" type="presOf" srcId="{0DBA9484-2898-4871-BFB8-08370285DC3F}" destId="{6454A6A0-3FD9-4A0E-A8A2-CC372871039B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BAD369EE-2A85-461C-BFFD-5272478249FE}" type="presOf" srcId="{A937D6D2-8A27-403A-BD5A-EA8581D5C30D}" destId="{10883069-EFD1-4A9D-BC7D-8CF3D35D3755}" srcOrd="0" destOrd="0" presId="urn:microsoft.com/office/officeart/2008/layout/PictureAccentList"/>
    <dgm:cxn modelId="{DA88C30D-F266-4CBD-9854-2B806E55ACE9}" type="presOf" srcId="{6D733693-6611-417C-AEC7-B7BCE28C4DE5}" destId="{52527A74-302C-463F-A232-E3E55AE84750}" srcOrd="0" destOrd="0" presId="urn:microsoft.com/office/officeart/2008/layout/PictureAccentList"/>
    <dgm:cxn modelId="{8683552F-F9AC-4061-B7EE-36EC75DA125F}" type="presOf" srcId="{1147FA92-6FB8-4A4D-9D74-BA968EB74278}" destId="{88CA16B7-4368-493F-96D7-6C59AB4CCC1D}" srcOrd="0" destOrd="0" presId="urn:microsoft.com/office/officeart/2008/layout/PictureAccentList"/>
    <dgm:cxn modelId="{6239150F-EA7A-4FB8-861E-B92B7A781896}" type="presOf" srcId="{FEA8FB21-1654-474C-8BC2-DE7CC362ED1B}" destId="{3B801F41-E973-4D4B-A7C0-6633979DD07E}" srcOrd="0" destOrd="0" presId="urn:microsoft.com/office/officeart/2008/layout/PictureAccentList"/>
    <dgm:cxn modelId="{150A4A8A-B0A6-4960-9F7D-A191898FA172}" type="presParOf" srcId="{3B801F41-E973-4D4B-A7C0-6633979DD07E}" destId="{61D10E31-D14D-42E0-8F49-CEE73D7843B1}" srcOrd="0" destOrd="0" presId="urn:microsoft.com/office/officeart/2008/layout/PictureAccentList"/>
    <dgm:cxn modelId="{33F8E7EA-EF91-4E1B-A224-6B57AD9B2319}" type="presParOf" srcId="{61D10E31-D14D-42E0-8F49-CEE73D7843B1}" destId="{4E56F333-E2FD-4424-84C6-A0F0C75D9EBC}" srcOrd="0" destOrd="0" presId="urn:microsoft.com/office/officeart/2008/layout/PictureAccentList"/>
    <dgm:cxn modelId="{30538FF3-E1EA-4B38-B5B9-A6EFFEBF91F6}" type="presParOf" srcId="{4E56F333-E2FD-4424-84C6-A0F0C75D9EBC}" destId="{6454A6A0-3FD9-4A0E-A8A2-CC372871039B}" srcOrd="0" destOrd="0" presId="urn:microsoft.com/office/officeart/2008/layout/PictureAccentList"/>
    <dgm:cxn modelId="{6FA3E39C-EB92-4FAF-88DE-FE0DEA53EA4E}" type="presParOf" srcId="{61D10E31-D14D-42E0-8F49-CEE73D7843B1}" destId="{F68F844C-9180-4690-9F0A-33CD7C89E69B}" srcOrd="1" destOrd="0" presId="urn:microsoft.com/office/officeart/2008/layout/PictureAccentList"/>
    <dgm:cxn modelId="{9E1A6CE2-2218-414F-AF48-97BA15C97C97}" type="presParOf" srcId="{F68F844C-9180-4690-9F0A-33CD7C89E69B}" destId="{7F5A1510-4064-44FB-A8F4-DB483758B9BF}" srcOrd="0" destOrd="0" presId="urn:microsoft.com/office/officeart/2008/layout/PictureAccentList"/>
    <dgm:cxn modelId="{23F434EF-16C2-4FB3-AEE0-776684C881AD}" type="presParOf" srcId="{7F5A1510-4064-44FB-A8F4-DB483758B9BF}" destId="{C561AD92-B77D-4D3A-896D-9B4AAD777598}" srcOrd="0" destOrd="0" presId="urn:microsoft.com/office/officeart/2008/layout/PictureAccentList"/>
    <dgm:cxn modelId="{61FA620D-B3EA-43D9-B6DD-1DC40122CC03}" type="presParOf" srcId="{7F5A1510-4064-44FB-A8F4-DB483758B9BF}" destId="{10883069-EFD1-4A9D-BC7D-8CF3D35D3755}" srcOrd="1" destOrd="0" presId="urn:microsoft.com/office/officeart/2008/layout/PictureAccentList"/>
    <dgm:cxn modelId="{C5879F07-EC9C-4C94-A95D-7E75DB63080B}" type="presParOf" srcId="{F68F844C-9180-4690-9F0A-33CD7C89E69B}" destId="{C6EF3AF6-B013-4AB6-BBB5-BE1941491B85}" srcOrd="1" destOrd="0" presId="urn:microsoft.com/office/officeart/2008/layout/PictureAccentList"/>
    <dgm:cxn modelId="{0D944E72-D65F-42B5-8921-6E96A0F665C4}" type="presParOf" srcId="{C6EF3AF6-B013-4AB6-BBB5-BE1941491B85}" destId="{8D7004D4-A59C-467F-AF5D-7C4BE97464AC}" srcOrd="0" destOrd="0" presId="urn:microsoft.com/office/officeart/2008/layout/PictureAccentList"/>
    <dgm:cxn modelId="{CAE2553B-C4F5-46C6-AC99-101A58AC3C23}" type="presParOf" srcId="{C6EF3AF6-B013-4AB6-BBB5-BE1941491B85}" destId="{9A09A8EB-8AAA-4526-B8EE-DA01E97BF22F}" srcOrd="1" destOrd="0" presId="urn:microsoft.com/office/officeart/2008/layout/PictureAccentList"/>
    <dgm:cxn modelId="{E95564F7-2A7E-42C8-9270-3A5F73AE1552}" type="presParOf" srcId="{F68F844C-9180-4690-9F0A-33CD7C89E69B}" destId="{DA95FE42-C30F-4574-9094-888B61753E62}" srcOrd="2" destOrd="0" presId="urn:microsoft.com/office/officeart/2008/layout/PictureAccentList"/>
    <dgm:cxn modelId="{8B4D5B70-E9FF-445F-9A05-493E8A3A681E}" type="presParOf" srcId="{DA95FE42-C30F-4574-9094-888B61753E62}" destId="{0DC5DF64-AEB9-4034-8B76-56A38D0CBC57}" srcOrd="0" destOrd="0" presId="urn:microsoft.com/office/officeart/2008/layout/PictureAccentList"/>
    <dgm:cxn modelId="{BB34E6E0-0EC0-4A8A-9FB9-3E677BBD993D}" type="presParOf" srcId="{DA95FE42-C30F-4574-9094-888B61753E62}" destId="{88CA16B7-4368-493F-96D7-6C59AB4CCC1D}" srcOrd="1" destOrd="0" presId="urn:microsoft.com/office/officeart/2008/layout/PictureAccentList"/>
    <dgm:cxn modelId="{5CC02782-4A40-44F3-8462-F4C033E0BB10}" type="presParOf" srcId="{F68F844C-9180-4690-9F0A-33CD7C89E69B}" destId="{44EA768E-E3D9-4D89-9F36-0A1F8E102293}" srcOrd="3" destOrd="0" presId="urn:microsoft.com/office/officeart/2008/layout/PictureAccentList"/>
    <dgm:cxn modelId="{0D193A50-E998-433B-9784-21C2AC6D4388}" type="presParOf" srcId="{44EA768E-E3D9-4D89-9F36-0A1F8E102293}" destId="{669280C3-772E-41BA-B069-4922C0B23AE2}" srcOrd="0" destOrd="0" presId="urn:microsoft.com/office/officeart/2008/layout/PictureAccentList"/>
    <dgm:cxn modelId="{133C0130-D4ED-44ED-898B-BE395395B3B8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9A036D-AE06-4223-BCB8-BE5F767353A4}" type="presOf" srcId="{6FEABC7B-7461-4411-B35F-6CBC6D45BE27}" destId="{9A09A8EB-8AAA-4526-B8EE-DA01E97BF22F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9A68447B-1033-448E-A806-BCC2D3648D98}" type="presOf" srcId="{A937D6D2-8A27-403A-BD5A-EA8581D5C30D}" destId="{10883069-EFD1-4A9D-BC7D-8CF3D35D3755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720CA683-3931-43A0-A350-6C796BE6D518}" type="presOf" srcId="{6D733693-6611-417C-AEC7-B7BCE28C4DE5}" destId="{52527A74-302C-463F-A232-E3E55AE84750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3C107BAA-43E7-4DF1-A102-6BA0DFAFD224}" type="presOf" srcId="{1147FA92-6FB8-4A4D-9D74-BA968EB74278}" destId="{88CA16B7-4368-493F-96D7-6C59AB4CCC1D}" srcOrd="0" destOrd="0" presId="urn:microsoft.com/office/officeart/2008/layout/PictureAccentList"/>
    <dgm:cxn modelId="{9C8FB5F8-615C-4408-BDA0-7BB90CFA5FAB}" type="presOf" srcId="{0DBA9484-2898-4871-BFB8-08370285DC3F}" destId="{6454A6A0-3FD9-4A0E-A8A2-CC372871039B}" srcOrd="0" destOrd="0" presId="urn:microsoft.com/office/officeart/2008/layout/PictureAccentList"/>
    <dgm:cxn modelId="{329488D5-F8B7-4A4F-B4E3-0F20C660D57B}" type="presOf" srcId="{FEA8FB21-1654-474C-8BC2-DE7CC362ED1B}" destId="{3B801F41-E973-4D4B-A7C0-6633979DD07E}" srcOrd="0" destOrd="0" presId="urn:microsoft.com/office/officeart/2008/layout/PictureAccentList"/>
    <dgm:cxn modelId="{F1F4A3E3-83E9-465F-9582-D6B85B40C0B9}" type="presParOf" srcId="{3B801F41-E973-4D4B-A7C0-6633979DD07E}" destId="{61D10E31-D14D-42E0-8F49-CEE73D7843B1}" srcOrd="0" destOrd="0" presId="urn:microsoft.com/office/officeart/2008/layout/PictureAccentList"/>
    <dgm:cxn modelId="{D9FD7111-605E-42D8-9937-5284F42D37D4}" type="presParOf" srcId="{61D10E31-D14D-42E0-8F49-CEE73D7843B1}" destId="{4E56F333-E2FD-4424-84C6-A0F0C75D9EBC}" srcOrd="0" destOrd="0" presId="urn:microsoft.com/office/officeart/2008/layout/PictureAccentList"/>
    <dgm:cxn modelId="{14DF58A1-53B8-4C08-9710-30B93989233F}" type="presParOf" srcId="{4E56F333-E2FD-4424-84C6-A0F0C75D9EBC}" destId="{6454A6A0-3FD9-4A0E-A8A2-CC372871039B}" srcOrd="0" destOrd="0" presId="urn:microsoft.com/office/officeart/2008/layout/PictureAccentList"/>
    <dgm:cxn modelId="{46180B34-6F65-48AB-A8E7-EF80A87939DF}" type="presParOf" srcId="{61D10E31-D14D-42E0-8F49-CEE73D7843B1}" destId="{F68F844C-9180-4690-9F0A-33CD7C89E69B}" srcOrd="1" destOrd="0" presId="urn:microsoft.com/office/officeart/2008/layout/PictureAccentList"/>
    <dgm:cxn modelId="{AE81A52A-D9D6-4BBA-A2BB-8B5BB946DAF9}" type="presParOf" srcId="{F68F844C-9180-4690-9F0A-33CD7C89E69B}" destId="{7F5A1510-4064-44FB-A8F4-DB483758B9BF}" srcOrd="0" destOrd="0" presId="urn:microsoft.com/office/officeart/2008/layout/PictureAccentList"/>
    <dgm:cxn modelId="{376147B5-53A2-4990-81EE-55E561F6858F}" type="presParOf" srcId="{7F5A1510-4064-44FB-A8F4-DB483758B9BF}" destId="{C561AD92-B77D-4D3A-896D-9B4AAD777598}" srcOrd="0" destOrd="0" presId="urn:microsoft.com/office/officeart/2008/layout/PictureAccentList"/>
    <dgm:cxn modelId="{BEA27A8C-2760-4294-AED9-5F1EBC6A5366}" type="presParOf" srcId="{7F5A1510-4064-44FB-A8F4-DB483758B9BF}" destId="{10883069-EFD1-4A9D-BC7D-8CF3D35D3755}" srcOrd="1" destOrd="0" presId="urn:microsoft.com/office/officeart/2008/layout/PictureAccentList"/>
    <dgm:cxn modelId="{808327C4-A41E-42F8-8B09-885BF9B5E04B}" type="presParOf" srcId="{F68F844C-9180-4690-9F0A-33CD7C89E69B}" destId="{C6EF3AF6-B013-4AB6-BBB5-BE1941491B85}" srcOrd="1" destOrd="0" presId="urn:microsoft.com/office/officeart/2008/layout/PictureAccentList"/>
    <dgm:cxn modelId="{559A6643-CFDE-4F9A-9A95-1D06F0E3B29F}" type="presParOf" srcId="{C6EF3AF6-B013-4AB6-BBB5-BE1941491B85}" destId="{8D7004D4-A59C-467F-AF5D-7C4BE97464AC}" srcOrd="0" destOrd="0" presId="urn:microsoft.com/office/officeart/2008/layout/PictureAccentList"/>
    <dgm:cxn modelId="{52CBE0F8-39A0-4125-AF97-553E286DAC52}" type="presParOf" srcId="{C6EF3AF6-B013-4AB6-BBB5-BE1941491B85}" destId="{9A09A8EB-8AAA-4526-B8EE-DA01E97BF22F}" srcOrd="1" destOrd="0" presId="urn:microsoft.com/office/officeart/2008/layout/PictureAccentList"/>
    <dgm:cxn modelId="{CAA864D0-69C7-49BE-A58F-C728673C5873}" type="presParOf" srcId="{F68F844C-9180-4690-9F0A-33CD7C89E69B}" destId="{DA95FE42-C30F-4574-9094-888B61753E62}" srcOrd="2" destOrd="0" presId="urn:microsoft.com/office/officeart/2008/layout/PictureAccentList"/>
    <dgm:cxn modelId="{0DA6F8C0-144E-4332-A303-8686B75F74E5}" type="presParOf" srcId="{DA95FE42-C30F-4574-9094-888B61753E62}" destId="{0DC5DF64-AEB9-4034-8B76-56A38D0CBC57}" srcOrd="0" destOrd="0" presId="urn:microsoft.com/office/officeart/2008/layout/PictureAccentList"/>
    <dgm:cxn modelId="{CBDC7E82-4E67-49BC-8A02-AF751DBE2B70}" type="presParOf" srcId="{DA95FE42-C30F-4574-9094-888B61753E62}" destId="{88CA16B7-4368-493F-96D7-6C59AB4CCC1D}" srcOrd="1" destOrd="0" presId="urn:microsoft.com/office/officeart/2008/layout/PictureAccentList"/>
    <dgm:cxn modelId="{5F6A3025-7260-43F3-A580-EEAD41BD11AC}" type="presParOf" srcId="{F68F844C-9180-4690-9F0A-33CD7C89E69B}" destId="{44EA768E-E3D9-4D89-9F36-0A1F8E102293}" srcOrd="3" destOrd="0" presId="urn:microsoft.com/office/officeart/2008/layout/PictureAccentList"/>
    <dgm:cxn modelId="{EF064A3B-D154-4A54-B866-3E470AC5194A}" type="presParOf" srcId="{44EA768E-E3D9-4D89-9F36-0A1F8E102293}" destId="{669280C3-772E-41BA-B069-4922C0B23AE2}" srcOrd="0" destOrd="0" presId="urn:microsoft.com/office/officeart/2008/layout/PictureAccentList"/>
    <dgm:cxn modelId="{A0B49D51-81BF-4505-9BFC-383697CF33E4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886781-FA89-4372-AF23-CD0A597DB3D7}" type="presOf" srcId="{6D733693-6611-417C-AEC7-B7BCE28C4DE5}" destId="{52527A74-302C-463F-A232-E3E55AE84750}" srcOrd="0" destOrd="0" presId="urn:microsoft.com/office/officeart/2008/layout/PictureAccentList"/>
    <dgm:cxn modelId="{D7C13A55-7A65-4603-BD44-FEC5122F0849}" type="presOf" srcId="{A937D6D2-8A27-403A-BD5A-EA8581D5C30D}" destId="{10883069-EFD1-4A9D-BC7D-8CF3D35D3755}" srcOrd="0" destOrd="0" presId="urn:microsoft.com/office/officeart/2008/layout/PictureAccentList"/>
    <dgm:cxn modelId="{F0F1AD6B-87D7-4B04-9471-BFAAAFA06E73}" type="presOf" srcId="{6FEABC7B-7461-4411-B35F-6CBC6D45BE27}" destId="{9A09A8EB-8AAA-4526-B8EE-DA01E97BF22F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8CEE6768-D04B-4B73-9968-8B4A415E2843}" type="presOf" srcId="{1147FA92-6FB8-4A4D-9D74-BA968EB74278}" destId="{88CA16B7-4368-493F-96D7-6C59AB4CCC1D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BC6E56B-D128-47B7-8AB9-D3F0B084D3DD}" type="presOf" srcId="{FEA8FB21-1654-474C-8BC2-DE7CC362ED1B}" destId="{3B801F41-E973-4D4B-A7C0-6633979DD07E}" srcOrd="0" destOrd="0" presId="urn:microsoft.com/office/officeart/2008/layout/PictureAccentList"/>
    <dgm:cxn modelId="{6243045E-D057-4981-A4F5-47E7028704C8}" type="presOf" srcId="{0DBA9484-2898-4871-BFB8-08370285DC3F}" destId="{6454A6A0-3FD9-4A0E-A8A2-CC372871039B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C6E123D1-8E10-4C98-99E9-F6744AF54BA8}" type="presParOf" srcId="{3B801F41-E973-4D4B-A7C0-6633979DD07E}" destId="{61D10E31-D14D-42E0-8F49-CEE73D7843B1}" srcOrd="0" destOrd="0" presId="urn:microsoft.com/office/officeart/2008/layout/PictureAccentList"/>
    <dgm:cxn modelId="{B0593DF6-A459-4CAE-B8A4-E5C177447499}" type="presParOf" srcId="{61D10E31-D14D-42E0-8F49-CEE73D7843B1}" destId="{4E56F333-E2FD-4424-84C6-A0F0C75D9EBC}" srcOrd="0" destOrd="0" presId="urn:microsoft.com/office/officeart/2008/layout/PictureAccentList"/>
    <dgm:cxn modelId="{17E07A7F-E997-4397-B68A-862EE729178E}" type="presParOf" srcId="{4E56F333-E2FD-4424-84C6-A0F0C75D9EBC}" destId="{6454A6A0-3FD9-4A0E-A8A2-CC372871039B}" srcOrd="0" destOrd="0" presId="urn:microsoft.com/office/officeart/2008/layout/PictureAccentList"/>
    <dgm:cxn modelId="{CF8D55DF-40FF-45AF-9A23-8198ABBDDA63}" type="presParOf" srcId="{61D10E31-D14D-42E0-8F49-CEE73D7843B1}" destId="{F68F844C-9180-4690-9F0A-33CD7C89E69B}" srcOrd="1" destOrd="0" presId="urn:microsoft.com/office/officeart/2008/layout/PictureAccentList"/>
    <dgm:cxn modelId="{9EB5EB71-952B-4C48-B4CA-6FF07A9006E6}" type="presParOf" srcId="{F68F844C-9180-4690-9F0A-33CD7C89E69B}" destId="{7F5A1510-4064-44FB-A8F4-DB483758B9BF}" srcOrd="0" destOrd="0" presId="urn:microsoft.com/office/officeart/2008/layout/PictureAccentList"/>
    <dgm:cxn modelId="{905E4F4D-686C-4D4B-BCB0-F64824780A40}" type="presParOf" srcId="{7F5A1510-4064-44FB-A8F4-DB483758B9BF}" destId="{C561AD92-B77D-4D3A-896D-9B4AAD777598}" srcOrd="0" destOrd="0" presId="urn:microsoft.com/office/officeart/2008/layout/PictureAccentList"/>
    <dgm:cxn modelId="{0470414B-AC2E-4FDF-BF35-12C9F9288125}" type="presParOf" srcId="{7F5A1510-4064-44FB-A8F4-DB483758B9BF}" destId="{10883069-EFD1-4A9D-BC7D-8CF3D35D3755}" srcOrd="1" destOrd="0" presId="urn:microsoft.com/office/officeart/2008/layout/PictureAccentList"/>
    <dgm:cxn modelId="{CEBF5680-4A91-4B58-93A3-FA1FF75C0017}" type="presParOf" srcId="{F68F844C-9180-4690-9F0A-33CD7C89E69B}" destId="{C6EF3AF6-B013-4AB6-BBB5-BE1941491B85}" srcOrd="1" destOrd="0" presId="urn:microsoft.com/office/officeart/2008/layout/PictureAccentList"/>
    <dgm:cxn modelId="{CACB1D2D-6F0E-4AB6-9733-7D2D9D9D1536}" type="presParOf" srcId="{C6EF3AF6-B013-4AB6-BBB5-BE1941491B85}" destId="{8D7004D4-A59C-467F-AF5D-7C4BE97464AC}" srcOrd="0" destOrd="0" presId="urn:microsoft.com/office/officeart/2008/layout/PictureAccentList"/>
    <dgm:cxn modelId="{10C72F89-79DF-4531-B1DD-68E5665C21BE}" type="presParOf" srcId="{C6EF3AF6-B013-4AB6-BBB5-BE1941491B85}" destId="{9A09A8EB-8AAA-4526-B8EE-DA01E97BF22F}" srcOrd="1" destOrd="0" presId="urn:microsoft.com/office/officeart/2008/layout/PictureAccentList"/>
    <dgm:cxn modelId="{F2D6A6F7-154B-4A95-BBBD-3F1FD55AA66A}" type="presParOf" srcId="{F68F844C-9180-4690-9F0A-33CD7C89E69B}" destId="{DA95FE42-C30F-4574-9094-888B61753E62}" srcOrd="2" destOrd="0" presId="urn:microsoft.com/office/officeart/2008/layout/PictureAccentList"/>
    <dgm:cxn modelId="{B449237C-E196-448D-9504-D12B1C36DB25}" type="presParOf" srcId="{DA95FE42-C30F-4574-9094-888B61753E62}" destId="{0DC5DF64-AEB9-4034-8B76-56A38D0CBC57}" srcOrd="0" destOrd="0" presId="urn:microsoft.com/office/officeart/2008/layout/PictureAccentList"/>
    <dgm:cxn modelId="{BE0DD375-4867-474E-9DD9-7A1BD0E9A4DA}" type="presParOf" srcId="{DA95FE42-C30F-4574-9094-888B61753E62}" destId="{88CA16B7-4368-493F-96D7-6C59AB4CCC1D}" srcOrd="1" destOrd="0" presId="urn:microsoft.com/office/officeart/2008/layout/PictureAccentList"/>
    <dgm:cxn modelId="{9F05E9CA-2AE9-4DA2-83D9-024012180DAC}" type="presParOf" srcId="{F68F844C-9180-4690-9F0A-33CD7C89E69B}" destId="{44EA768E-E3D9-4D89-9F36-0A1F8E102293}" srcOrd="3" destOrd="0" presId="urn:microsoft.com/office/officeart/2008/layout/PictureAccentList"/>
    <dgm:cxn modelId="{37AEFAA3-832E-4910-B146-5197DBCBC7AE}" type="presParOf" srcId="{44EA768E-E3D9-4D89-9F36-0A1F8E102293}" destId="{669280C3-772E-41BA-B069-4922C0B23AE2}" srcOrd="0" destOrd="0" presId="urn:microsoft.com/office/officeart/2008/layout/PictureAccentList"/>
    <dgm:cxn modelId="{44ADED4E-7E6D-4A2C-B1C2-44AAAC946C15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ECC6E9E0-7C4F-4A3C-B9F5-A52E9D2BBA7E}" type="presOf" srcId="{1147FA92-6FB8-4A4D-9D74-BA968EB74278}" destId="{88CA16B7-4368-493F-96D7-6C59AB4CCC1D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D991E4E5-1697-4B1A-A3F8-CF71932C730E}" type="presOf" srcId="{A937D6D2-8A27-403A-BD5A-EA8581D5C30D}" destId="{10883069-EFD1-4A9D-BC7D-8CF3D35D3755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45D9E3D-2FCF-45E8-8A0A-695A882F272C}" type="presOf" srcId="{6FEABC7B-7461-4411-B35F-6CBC6D45BE27}" destId="{9A09A8EB-8AAA-4526-B8EE-DA01E97BF22F}" srcOrd="0" destOrd="0" presId="urn:microsoft.com/office/officeart/2008/layout/PictureAccentList"/>
    <dgm:cxn modelId="{402B16B6-8897-4F21-AABD-214A62EE8D7C}" type="presOf" srcId="{6D733693-6611-417C-AEC7-B7BCE28C4DE5}" destId="{52527A74-302C-463F-A232-E3E55AE84750}" srcOrd="0" destOrd="0" presId="urn:microsoft.com/office/officeart/2008/layout/PictureAccentList"/>
    <dgm:cxn modelId="{3C9F1776-9BBF-4D17-8C50-EB43E36A52F5}" type="presOf" srcId="{0DBA9484-2898-4871-BFB8-08370285DC3F}" destId="{6454A6A0-3FD9-4A0E-A8A2-CC372871039B}" srcOrd="0" destOrd="0" presId="urn:microsoft.com/office/officeart/2008/layout/PictureAccentList"/>
    <dgm:cxn modelId="{D4504342-58D0-43DC-A3AD-F6482211BF09}" type="presOf" srcId="{FEA8FB21-1654-474C-8BC2-DE7CC362ED1B}" destId="{3B801F41-E973-4D4B-A7C0-6633979DD07E}" srcOrd="0" destOrd="0" presId="urn:microsoft.com/office/officeart/2008/layout/PictureAccentList"/>
    <dgm:cxn modelId="{D842C018-3757-434E-9D9F-C9E1BA572044}" type="presParOf" srcId="{3B801F41-E973-4D4B-A7C0-6633979DD07E}" destId="{61D10E31-D14D-42E0-8F49-CEE73D7843B1}" srcOrd="0" destOrd="0" presId="urn:microsoft.com/office/officeart/2008/layout/PictureAccentList"/>
    <dgm:cxn modelId="{9406FCD9-575C-40C5-8003-5581508A587A}" type="presParOf" srcId="{61D10E31-D14D-42E0-8F49-CEE73D7843B1}" destId="{4E56F333-E2FD-4424-84C6-A0F0C75D9EBC}" srcOrd="0" destOrd="0" presId="urn:microsoft.com/office/officeart/2008/layout/PictureAccentList"/>
    <dgm:cxn modelId="{FBB5041B-49A3-47B7-B801-9414E17809E4}" type="presParOf" srcId="{4E56F333-E2FD-4424-84C6-A0F0C75D9EBC}" destId="{6454A6A0-3FD9-4A0E-A8A2-CC372871039B}" srcOrd="0" destOrd="0" presId="urn:microsoft.com/office/officeart/2008/layout/PictureAccentList"/>
    <dgm:cxn modelId="{5EB2A58D-1AC2-4EF0-891E-BE99EC6FE3D6}" type="presParOf" srcId="{61D10E31-D14D-42E0-8F49-CEE73D7843B1}" destId="{F68F844C-9180-4690-9F0A-33CD7C89E69B}" srcOrd="1" destOrd="0" presId="urn:microsoft.com/office/officeart/2008/layout/PictureAccentList"/>
    <dgm:cxn modelId="{6CA99365-74DB-4595-83E6-AD327A40D147}" type="presParOf" srcId="{F68F844C-9180-4690-9F0A-33CD7C89E69B}" destId="{7F5A1510-4064-44FB-A8F4-DB483758B9BF}" srcOrd="0" destOrd="0" presId="urn:microsoft.com/office/officeart/2008/layout/PictureAccentList"/>
    <dgm:cxn modelId="{198DF1FB-9A4B-4425-930F-C9BCEE304C3A}" type="presParOf" srcId="{7F5A1510-4064-44FB-A8F4-DB483758B9BF}" destId="{C561AD92-B77D-4D3A-896D-9B4AAD777598}" srcOrd="0" destOrd="0" presId="urn:microsoft.com/office/officeart/2008/layout/PictureAccentList"/>
    <dgm:cxn modelId="{B2FD75DB-D5C8-4E6A-8E8C-9EC4607DF641}" type="presParOf" srcId="{7F5A1510-4064-44FB-A8F4-DB483758B9BF}" destId="{10883069-EFD1-4A9D-BC7D-8CF3D35D3755}" srcOrd="1" destOrd="0" presId="urn:microsoft.com/office/officeart/2008/layout/PictureAccentList"/>
    <dgm:cxn modelId="{CE90DA30-F863-4EF5-91AB-5B533F37A858}" type="presParOf" srcId="{F68F844C-9180-4690-9F0A-33CD7C89E69B}" destId="{C6EF3AF6-B013-4AB6-BBB5-BE1941491B85}" srcOrd="1" destOrd="0" presId="urn:microsoft.com/office/officeart/2008/layout/PictureAccentList"/>
    <dgm:cxn modelId="{B4DCD4A7-8D83-4A3D-94B3-C92067B577F2}" type="presParOf" srcId="{C6EF3AF6-B013-4AB6-BBB5-BE1941491B85}" destId="{8D7004D4-A59C-467F-AF5D-7C4BE97464AC}" srcOrd="0" destOrd="0" presId="urn:microsoft.com/office/officeart/2008/layout/PictureAccentList"/>
    <dgm:cxn modelId="{CBC68B9E-37D9-4AB5-925B-BBAB8B75E2E1}" type="presParOf" srcId="{C6EF3AF6-B013-4AB6-BBB5-BE1941491B85}" destId="{9A09A8EB-8AAA-4526-B8EE-DA01E97BF22F}" srcOrd="1" destOrd="0" presId="urn:microsoft.com/office/officeart/2008/layout/PictureAccentList"/>
    <dgm:cxn modelId="{9049A653-7256-49D7-A6E7-50C5D0F59E0D}" type="presParOf" srcId="{F68F844C-9180-4690-9F0A-33CD7C89E69B}" destId="{DA95FE42-C30F-4574-9094-888B61753E62}" srcOrd="2" destOrd="0" presId="urn:microsoft.com/office/officeart/2008/layout/PictureAccentList"/>
    <dgm:cxn modelId="{A4545EB3-EF6E-46F8-AAEE-4E6D7FF48808}" type="presParOf" srcId="{DA95FE42-C30F-4574-9094-888B61753E62}" destId="{0DC5DF64-AEB9-4034-8B76-56A38D0CBC57}" srcOrd="0" destOrd="0" presId="urn:microsoft.com/office/officeart/2008/layout/PictureAccentList"/>
    <dgm:cxn modelId="{800C3FAE-4DFA-44E8-BB78-794942B60FF5}" type="presParOf" srcId="{DA95FE42-C30F-4574-9094-888B61753E62}" destId="{88CA16B7-4368-493F-96D7-6C59AB4CCC1D}" srcOrd="1" destOrd="0" presId="urn:microsoft.com/office/officeart/2008/layout/PictureAccentList"/>
    <dgm:cxn modelId="{911F508D-8098-4E78-9F68-E8DC8FF36F3F}" type="presParOf" srcId="{F68F844C-9180-4690-9F0A-33CD7C89E69B}" destId="{44EA768E-E3D9-4D89-9F36-0A1F8E102293}" srcOrd="3" destOrd="0" presId="urn:microsoft.com/office/officeart/2008/layout/PictureAccentList"/>
    <dgm:cxn modelId="{934B5730-2EB9-4C4C-9C05-640CF3CC85A4}" type="presParOf" srcId="{44EA768E-E3D9-4D89-9F36-0A1F8E102293}" destId="{669280C3-772E-41BA-B069-4922C0B23AE2}" srcOrd="0" destOrd="0" presId="urn:microsoft.com/office/officeart/2008/layout/PictureAccentList"/>
    <dgm:cxn modelId="{90C2A9BD-1477-4838-9B61-366D59C0C1A2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36DC34F-30FC-4B8E-B486-F7E354579D5B}" type="presOf" srcId="{A937D6D2-8A27-403A-BD5A-EA8581D5C30D}" destId="{10883069-EFD1-4A9D-BC7D-8CF3D35D3755}" srcOrd="0" destOrd="0" presId="urn:microsoft.com/office/officeart/2008/layout/PictureAccentList"/>
    <dgm:cxn modelId="{CBD267E0-A8BB-4215-80CB-962970064387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D2DA6736-F432-4A3D-98C5-4B63463F491E}" type="presOf" srcId="{6FEABC7B-7461-4411-B35F-6CBC6D45BE27}" destId="{9A09A8EB-8AAA-4526-B8EE-DA01E97BF22F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EFFC9EF8-E246-4CB7-997B-E629211C362B}" type="presOf" srcId="{6D733693-6611-417C-AEC7-B7BCE28C4DE5}" destId="{52527A74-302C-463F-A232-E3E55AE84750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B2F16A47-C683-4FE5-B293-42C295489551}" type="presOf" srcId="{1147FA92-6FB8-4A4D-9D74-BA968EB74278}" destId="{88CA16B7-4368-493F-96D7-6C59AB4CCC1D}" srcOrd="0" destOrd="0" presId="urn:microsoft.com/office/officeart/2008/layout/PictureAccentList"/>
    <dgm:cxn modelId="{8E290771-9AAA-4E9B-88A9-7001849D8EF9}" type="presOf" srcId="{0DBA9484-2898-4871-BFB8-08370285DC3F}" destId="{6454A6A0-3FD9-4A0E-A8A2-CC372871039B}" srcOrd="0" destOrd="0" presId="urn:microsoft.com/office/officeart/2008/layout/PictureAccentList"/>
    <dgm:cxn modelId="{01208502-64A5-4566-B8E1-0B1ED4F861FC}" type="presParOf" srcId="{3B801F41-E973-4D4B-A7C0-6633979DD07E}" destId="{61D10E31-D14D-42E0-8F49-CEE73D7843B1}" srcOrd="0" destOrd="0" presId="urn:microsoft.com/office/officeart/2008/layout/PictureAccentList"/>
    <dgm:cxn modelId="{1A126182-CF69-4E78-B83C-6B9D9DBDA242}" type="presParOf" srcId="{61D10E31-D14D-42E0-8F49-CEE73D7843B1}" destId="{4E56F333-E2FD-4424-84C6-A0F0C75D9EBC}" srcOrd="0" destOrd="0" presId="urn:microsoft.com/office/officeart/2008/layout/PictureAccentList"/>
    <dgm:cxn modelId="{34AD29AB-0C2F-41EA-B2D5-E9163288508F}" type="presParOf" srcId="{4E56F333-E2FD-4424-84C6-A0F0C75D9EBC}" destId="{6454A6A0-3FD9-4A0E-A8A2-CC372871039B}" srcOrd="0" destOrd="0" presId="urn:microsoft.com/office/officeart/2008/layout/PictureAccentList"/>
    <dgm:cxn modelId="{502D0694-3AB4-4339-AC7A-055C2FB41170}" type="presParOf" srcId="{61D10E31-D14D-42E0-8F49-CEE73D7843B1}" destId="{F68F844C-9180-4690-9F0A-33CD7C89E69B}" srcOrd="1" destOrd="0" presId="urn:microsoft.com/office/officeart/2008/layout/PictureAccentList"/>
    <dgm:cxn modelId="{26E3E325-170E-4A94-9B28-BCB498F4A0AA}" type="presParOf" srcId="{F68F844C-9180-4690-9F0A-33CD7C89E69B}" destId="{7F5A1510-4064-44FB-A8F4-DB483758B9BF}" srcOrd="0" destOrd="0" presId="urn:microsoft.com/office/officeart/2008/layout/PictureAccentList"/>
    <dgm:cxn modelId="{C113504C-C7D4-42ED-8516-8781B59624B6}" type="presParOf" srcId="{7F5A1510-4064-44FB-A8F4-DB483758B9BF}" destId="{C561AD92-B77D-4D3A-896D-9B4AAD777598}" srcOrd="0" destOrd="0" presId="urn:microsoft.com/office/officeart/2008/layout/PictureAccentList"/>
    <dgm:cxn modelId="{651BEE7F-16D9-4CBA-8CC1-E3B10DFABF81}" type="presParOf" srcId="{7F5A1510-4064-44FB-A8F4-DB483758B9BF}" destId="{10883069-EFD1-4A9D-BC7D-8CF3D35D3755}" srcOrd="1" destOrd="0" presId="urn:microsoft.com/office/officeart/2008/layout/PictureAccentList"/>
    <dgm:cxn modelId="{93E6796C-BE08-48B2-98D0-9C50A7813909}" type="presParOf" srcId="{F68F844C-9180-4690-9F0A-33CD7C89E69B}" destId="{C6EF3AF6-B013-4AB6-BBB5-BE1941491B85}" srcOrd="1" destOrd="0" presId="urn:microsoft.com/office/officeart/2008/layout/PictureAccentList"/>
    <dgm:cxn modelId="{BD26B29C-1133-4359-8813-9E3E6B586473}" type="presParOf" srcId="{C6EF3AF6-B013-4AB6-BBB5-BE1941491B85}" destId="{8D7004D4-A59C-467F-AF5D-7C4BE97464AC}" srcOrd="0" destOrd="0" presId="urn:microsoft.com/office/officeart/2008/layout/PictureAccentList"/>
    <dgm:cxn modelId="{D1E4DE16-0DF7-42E3-A9A8-84946DCC4882}" type="presParOf" srcId="{C6EF3AF6-B013-4AB6-BBB5-BE1941491B85}" destId="{9A09A8EB-8AAA-4526-B8EE-DA01E97BF22F}" srcOrd="1" destOrd="0" presId="urn:microsoft.com/office/officeart/2008/layout/PictureAccentList"/>
    <dgm:cxn modelId="{AC97A5B7-2D44-4DB3-9C5D-987A93765C25}" type="presParOf" srcId="{F68F844C-9180-4690-9F0A-33CD7C89E69B}" destId="{DA95FE42-C30F-4574-9094-888B61753E62}" srcOrd="2" destOrd="0" presId="urn:microsoft.com/office/officeart/2008/layout/PictureAccentList"/>
    <dgm:cxn modelId="{7E131E38-C0FB-4976-9536-51695D6A4C9D}" type="presParOf" srcId="{DA95FE42-C30F-4574-9094-888B61753E62}" destId="{0DC5DF64-AEB9-4034-8B76-56A38D0CBC57}" srcOrd="0" destOrd="0" presId="urn:microsoft.com/office/officeart/2008/layout/PictureAccentList"/>
    <dgm:cxn modelId="{BF1131FC-2B0A-437B-BFD2-BEAF80A85141}" type="presParOf" srcId="{DA95FE42-C30F-4574-9094-888B61753E62}" destId="{88CA16B7-4368-493F-96D7-6C59AB4CCC1D}" srcOrd="1" destOrd="0" presId="urn:microsoft.com/office/officeart/2008/layout/PictureAccentList"/>
    <dgm:cxn modelId="{EB77BFC5-3944-4BBB-805B-243C64E17193}" type="presParOf" srcId="{F68F844C-9180-4690-9F0A-33CD7C89E69B}" destId="{44EA768E-E3D9-4D89-9F36-0A1F8E102293}" srcOrd="3" destOrd="0" presId="urn:microsoft.com/office/officeart/2008/layout/PictureAccentList"/>
    <dgm:cxn modelId="{9B97AF70-909E-4241-928E-21F4579EEAD8}" type="presParOf" srcId="{44EA768E-E3D9-4D89-9F36-0A1F8E102293}" destId="{669280C3-772E-41BA-B069-4922C0B23AE2}" srcOrd="0" destOrd="0" presId="urn:microsoft.com/office/officeart/2008/layout/PictureAccentList"/>
    <dgm:cxn modelId="{99A52E84-EBFC-4061-8167-14FA722C4634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498C9E1-7FE1-47E6-B276-1336AB435261}" type="presOf" srcId="{6D733693-6611-417C-AEC7-B7BCE28C4DE5}" destId="{52527A74-302C-463F-A232-E3E55AE84750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3039A46C-9EDB-4429-BF2D-2125B0077AD4}" type="presOf" srcId="{A937D6D2-8A27-403A-BD5A-EA8581D5C30D}" destId="{10883069-EFD1-4A9D-BC7D-8CF3D35D3755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042DFAAC-4EA4-4FB0-B651-395A5F9AE77F}" type="presOf" srcId="{FEA8FB21-1654-474C-8BC2-DE7CC362ED1B}" destId="{3B801F41-E973-4D4B-A7C0-6633979DD07E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71C41FF5-C8DE-48DE-B6C5-07E87A51FB40}" type="presOf" srcId="{1147FA92-6FB8-4A4D-9D74-BA968EB74278}" destId="{88CA16B7-4368-493F-96D7-6C59AB4CCC1D}" srcOrd="0" destOrd="0" presId="urn:microsoft.com/office/officeart/2008/layout/PictureAccentList"/>
    <dgm:cxn modelId="{2C3818AF-49EB-429A-AB62-2AD4253E67CD}" type="presOf" srcId="{0DBA9484-2898-4871-BFB8-08370285DC3F}" destId="{6454A6A0-3FD9-4A0E-A8A2-CC372871039B}" srcOrd="0" destOrd="0" presId="urn:microsoft.com/office/officeart/2008/layout/PictureAccentList"/>
    <dgm:cxn modelId="{A6C032E6-6AE6-4458-B1F2-87DA0CC1240C}" type="presOf" srcId="{6FEABC7B-7461-4411-B35F-6CBC6D45BE27}" destId="{9A09A8EB-8AAA-4526-B8EE-DA01E97BF22F}" srcOrd="0" destOrd="0" presId="urn:microsoft.com/office/officeart/2008/layout/PictureAccentList"/>
    <dgm:cxn modelId="{24BA1CE8-FD17-4CD6-A8EA-1B3FD08C1051}" type="presParOf" srcId="{3B801F41-E973-4D4B-A7C0-6633979DD07E}" destId="{61D10E31-D14D-42E0-8F49-CEE73D7843B1}" srcOrd="0" destOrd="0" presId="urn:microsoft.com/office/officeart/2008/layout/PictureAccentList"/>
    <dgm:cxn modelId="{48FCCD59-B813-4C5A-99EB-5E7EE489D511}" type="presParOf" srcId="{61D10E31-D14D-42E0-8F49-CEE73D7843B1}" destId="{4E56F333-E2FD-4424-84C6-A0F0C75D9EBC}" srcOrd="0" destOrd="0" presId="urn:microsoft.com/office/officeart/2008/layout/PictureAccentList"/>
    <dgm:cxn modelId="{BE0E3219-2761-45B1-A3D3-9CFBA5B9695D}" type="presParOf" srcId="{4E56F333-E2FD-4424-84C6-A0F0C75D9EBC}" destId="{6454A6A0-3FD9-4A0E-A8A2-CC372871039B}" srcOrd="0" destOrd="0" presId="urn:microsoft.com/office/officeart/2008/layout/PictureAccentList"/>
    <dgm:cxn modelId="{AA99D079-2844-401D-BEAA-FEBAE8737F9F}" type="presParOf" srcId="{61D10E31-D14D-42E0-8F49-CEE73D7843B1}" destId="{F68F844C-9180-4690-9F0A-33CD7C89E69B}" srcOrd="1" destOrd="0" presId="urn:microsoft.com/office/officeart/2008/layout/PictureAccentList"/>
    <dgm:cxn modelId="{6D966336-5A25-473F-8254-E12F24328FB3}" type="presParOf" srcId="{F68F844C-9180-4690-9F0A-33CD7C89E69B}" destId="{7F5A1510-4064-44FB-A8F4-DB483758B9BF}" srcOrd="0" destOrd="0" presId="urn:microsoft.com/office/officeart/2008/layout/PictureAccentList"/>
    <dgm:cxn modelId="{34EEBFD0-C1BA-4625-BD10-49C8CB0E90D8}" type="presParOf" srcId="{7F5A1510-4064-44FB-A8F4-DB483758B9BF}" destId="{C561AD92-B77D-4D3A-896D-9B4AAD777598}" srcOrd="0" destOrd="0" presId="urn:microsoft.com/office/officeart/2008/layout/PictureAccentList"/>
    <dgm:cxn modelId="{973AC5F6-BC77-49C7-9930-A78850A3AE29}" type="presParOf" srcId="{7F5A1510-4064-44FB-A8F4-DB483758B9BF}" destId="{10883069-EFD1-4A9D-BC7D-8CF3D35D3755}" srcOrd="1" destOrd="0" presId="urn:microsoft.com/office/officeart/2008/layout/PictureAccentList"/>
    <dgm:cxn modelId="{25B31FC6-EA6A-4A47-B868-32ACD91C35AD}" type="presParOf" srcId="{F68F844C-9180-4690-9F0A-33CD7C89E69B}" destId="{C6EF3AF6-B013-4AB6-BBB5-BE1941491B85}" srcOrd="1" destOrd="0" presId="urn:microsoft.com/office/officeart/2008/layout/PictureAccentList"/>
    <dgm:cxn modelId="{DC5F6720-1B55-4737-8F20-B1CCA762BF2F}" type="presParOf" srcId="{C6EF3AF6-B013-4AB6-BBB5-BE1941491B85}" destId="{8D7004D4-A59C-467F-AF5D-7C4BE97464AC}" srcOrd="0" destOrd="0" presId="urn:microsoft.com/office/officeart/2008/layout/PictureAccentList"/>
    <dgm:cxn modelId="{39875C10-1D2B-4BCF-A994-246D0B6E3FA1}" type="presParOf" srcId="{C6EF3AF6-B013-4AB6-BBB5-BE1941491B85}" destId="{9A09A8EB-8AAA-4526-B8EE-DA01E97BF22F}" srcOrd="1" destOrd="0" presId="urn:microsoft.com/office/officeart/2008/layout/PictureAccentList"/>
    <dgm:cxn modelId="{768879A2-2F62-4B46-9843-2EC76EAFB8A4}" type="presParOf" srcId="{F68F844C-9180-4690-9F0A-33CD7C89E69B}" destId="{DA95FE42-C30F-4574-9094-888B61753E62}" srcOrd="2" destOrd="0" presId="urn:microsoft.com/office/officeart/2008/layout/PictureAccentList"/>
    <dgm:cxn modelId="{1BBA3761-FE74-4E64-8848-478D6F34EBD2}" type="presParOf" srcId="{DA95FE42-C30F-4574-9094-888B61753E62}" destId="{0DC5DF64-AEB9-4034-8B76-56A38D0CBC57}" srcOrd="0" destOrd="0" presId="urn:microsoft.com/office/officeart/2008/layout/PictureAccentList"/>
    <dgm:cxn modelId="{8BB5A043-B532-4FD8-8D24-7B795CC3F61B}" type="presParOf" srcId="{DA95FE42-C30F-4574-9094-888B61753E62}" destId="{88CA16B7-4368-493F-96D7-6C59AB4CCC1D}" srcOrd="1" destOrd="0" presId="urn:microsoft.com/office/officeart/2008/layout/PictureAccentList"/>
    <dgm:cxn modelId="{B17DF9CE-8233-4194-B253-69E2B754E745}" type="presParOf" srcId="{F68F844C-9180-4690-9F0A-33CD7C89E69B}" destId="{44EA768E-E3D9-4D89-9F36-0A1F8E102293}" srcOrd="3" destOrd="0" presId="urn:microsoft.com/office/officeart/2008/layout/PictureAccentList"/>
    <dgm:cxn modelId="{A387FB2F-A235-4965-B532-3A6E5FEE1F65}" type="presParOf" srcId="{44EA768E-E3D9-4D89-9F36-0A1F8E102293}" destId="{669280C3-772E-41BA-B069-4922C0B23AE2}" srcOrd="0" destOrd="0" presId="urn:microsoft.com/office/officeart/2008/layout/PictureAccentList"/>
    <dgm:cxn modelId="{3FB4EE84-A25A-4B4D-9067-E6DAD2EEDC94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78F3EB62-EDFB-4D1A-97C5-8C880673F7D3}" type="presOf" srcId="{6D733693-6611-417C-AEC7-B7BCE28C4DE5}" destId="{52527A74-302C-463F-A232-E3E55AE84750}" srcOrd="0" destOrd="0" presId="urn:microsoft.com/office/officeart/2008/layout/PictureAccentList"/>
    <dgm:cxn modelId="{ADA41F32-B8D3-4379-8327-7107C1BCBD66}" type="presOf" srcId="{1147FA92-6FB8-4A4D-9D74-BA968EB74278}" destId="{88CA16B7-4368-493F-96D7-6C59AB4CCC1D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C94B1176-8A42-48CE-B78F-4CC6EB1F2F4C}" type="presOf" srcId="{0DBA9484-2898-4871-BFB8-08370285DC3F}" destId="{6454A6A0-3FD9-4A0E-A8A2-CC372871039B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28C8455F-D487-40A3-9C07-15F6D62573CB}" type="presOf" srcId="{6FEABC7B-7461-4411-B35F-6CBC6D45BE27}" destId="{9A09A8EB-8AAA-4526-B8EE-DA01E97BF22F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487EAB6-C085-4F65-9E54-F66C2A43B02F}" type="presOf" srcId="{A937D6D2-8A27-403A-BD5A-EA8581D5C30D}" destId="{10883069-EFD1-4A9D-BC7D-8CF3D35D3755}" srcOrd="0" destOrd="0" presId="urn:microsoft.com/office/officeart/2008/layout/PictureAccentList"/>
    <dgm:cxn modelId="{24BA8692-72BB-49F4-83DD-73B68AED1A6F}" type="presOf" srcId="{FEA8FB21-1654-474C-8BC2-DE7CC362ED1B}" destId="{3B801F41-E973-4D4B-A7C0-6633979DD07E}" srcOrd="0" destOrd="0" presId="urn:microsoft.com/office/officeart/2008/layout/PictureAccentList"/>
    <dgm:cxn modelId="{C46E9DB0-BFE8-4C44-9884-C249CE96E7A5}" type="presParOf" srcId="{3B801F41-E973-4D4B-A7C0-6633979DD07E}" destId="{61D10E31-D14D-42E0-8F49-CEE73D7843B1}" srcOrd="0" destOrd="0" presId="urn:microsoft.com/office/officeart/2008/layout/PictureAccentList"/>
    <dgm:cxn modelId="{E379FFE5-8C19-489D-B134-F5412C3AD767}" type="presParOf" srcId="{61D10E31-D14D-42E0-8F49-CEE73D7843B1}" destId="{4E56F333-E2FD-4424-84C6-A0F0C75D9EBC}" srcOrd="0" destOrd="0" presId="urn:microsoft.com/office/officeart/2008/layout/PictureAccentList"/>
    <dgm:cxn modelId="{F268731E-6925-4F8C-B009-5E60F3401EE4}" type="presParOf" srcId="{4E56F333-E2FD-4424-84C6-A0F0C75D9EBC}" destId="{6454A6A0-3FD9-4A0E-A8A2-CC372871039B}" srcOrd="0" destOrd="0" presId="urn:microsoft.com/office/officeart/2008/layout/PictureAccentList"/>
    <dgm:cxn modelId="{3E21B0B0-D42A-401D-BFD1-3BB1F64C23FF}" type="presParOf" srcId="{61D10E31-D14D-42E0-8F49-CEE73D7843B1}" destId="{F68F844C-9180-4690-9F0A-33CD7C89E69B}" srcOrd="1" destOrd="0" presId="urn:microsoft.com/office/officeart/2008/layout/PictureAccentList"/>
    <dgm:cxn modelId="{A8C5AFFF-24DF-4398-A835-1E89D1243701}" type="presParOf" srcId="{F68F844C-9180-4690-9F0A-33CD7C89E69B}" destId="{7F5A1510-4064-44FB-A8F4-DB483758B9BF}" srcOrd="0" destOrd="0" presId="urn:microsoft.com/office/officeart/2008/layout/PictureAccentList"/>
    <dgm:cxn modelId="{EBB63C52-840D-4A2D-A6F8-38396BBA8466}" type="presParOf" srcId="{7F5A1510-4064-44FB-A8F4-DB483758B9BF}" destId="{C561AD92-B77D-4D3A-896D-9B4AAD777598}" srcOrd="0" destOrd="0" presId="urn:microsoft.com/office/officeart/2008/layout/PictureAccentList"/>
    <dgm:cxn modelId="{B4275F71-452E-40DA-86B4-1179C8AEA16B}" type="presParOf" srcId="{7F5A1510-4064-44FB-A8F4-DB483758B9BF}" destId="{10883069-EFD1-4A9D-BC7D-8CF3D35D3755}" srcOrd="1" destOrd="0" presId="urn:microsoft.com/office/officeart/2008/layout/PictureAccentList"/>
    <dgm:cxn modelId="{67CFD256-D056-4106-8816-302E552C9C12}" type="presParOf" srcId="{F68F844C-9180-4690-9F0A-33CD7C89E69B}" destId="{C6EF3AF6-B013-4AB6-BBB5-BE1941491B85}" srcOrd="1" destOrd="0" presId="urn:microsoft.com/office/officeart/2008/layout/PictureAccentList"/>
    <dgm:cxn modelId="{DF50633D-5FDE-40C0-8BEA-A6F6277210D8}" type="presParOf" srcId="{C6EF3AF6-B013-4AB6-BBB5-BE1941491B85}" destId="{8D7004D4-A59C-467F-AF5D-7C4BE97464AC}" srcOrd="0" destOrd="0" presId="urn:microsoft.com/office/officeart/2008/layout/PictureAccentList"/>
    <dgm:cxn modelId="{84BC2C0C-091B-4E98-8D39-187EE53C0271}" type="presParOf" srcId="{C6EF3AF6-B013-4AB6-BBB5-BE1941491B85}" destId="{9A09A8EB-8AAA-4526-B8EE-DA01E97BF22F}" srcOrd="1" destOrd="0" presId="urn:microsoft.com/office/officeart/2008/layout/PictureAccentList"/>
    <dgm:cxn modelId="{446390E8-94F6-4FF1-9AD2-FC5EEE23E521}" type="presParOf" srcId="{F68F844C-9180-4690-9F0A-33CD7C89E69B}" destId="{DA95FE42-C30F-4574-9094-888B61753E62}" srcOrd="2" destOrd="0" presId="urn:microsoft.com/office/officeart/2008/layout/PictureAccentList"/>
    <dgm:cxn modelId="{6940EB8C-ACE7-4FB9-ABA1-BFD20CE4235B}" type="presParOf" srcId="{DA95FE42-C30F-4574-9094-888B61753E62}" destId="{0DC5DF64-AEB9-4034-8B76-56A38D0CBC57}" srcOrd="0" destOrd="0" presId="urn:microsoft.com/office/officeart/2008/layout/PictureAccentList"/>
    <dgm:cxn modelId="{92C0C9BF-35C8-4974-BAD5-2D113E26C93C}" type="presParOf" srcId="{DA95FE42-C30F-4574-9094-888B61753E62}" destId="{88CA16B7-4368-493F-96D7-6C59AB4CCC1D}" srcOrd="1" destOrd="0" presId="urn:microsoft.com/office/officeart/2008/layout/PictureAccentList"/>
    <dgm:cxn modelId="{DD8359DD-6446-43BB-A0FA-7E1921A7A7CF}" type="presParOf" srcId="{F68F844C-9180-4690-9F0A-33CD7C89E69B}" destId="{44EA768E-E3D9-4D89-9F36-0A1F8E102293}" srcOrd="3" destOrd="0" presId="urn:microsoft.com/office/officeart/2008/layout/PictureAccentList"/>
    <dgm:cxn modelId="{7210F416-A150-4EA1-9946-EC820C53E03C}" type="presParOf" srcId="{44EA768E-E3D9-4D89-9F36-0A1F8E102293}" destId="{669280C3-772E-41BA-B069-4922C0B23AE2}" srcOrd="0" destOrd="0" presId="urn:microsoft.com/office/officeart/2008/layout/PictureAccentList"/>
    <dgm:cxn modelId="{5E1B8226-FDFF-4D40-B832-51DDCF942B1A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56B67E4F-6A1E-4DDD-94B9-A36030779711}" type="presOf" srcId="{FEA8FB21-1654-474C-8BC2-DE7CC362ED1B}" destId="{3B801F41-E973-4D4B-A7C0-6633979DD07E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27C9B0C8-E553-4DC7-9C79-E409BA753234}" type="presOf" srcId="{6D733693-6611-417C-AEC7-B7BCE28C4DE5}" destId="{52527A74-302C-463F-A232-E3E55AE84750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16BB65A5-8C24-4005-9218-C138753561F5}" type="presOf" srcId="{1147FA92-6FB8-4A4D-9D74-BA968EB74278}" destId="{88CA16B7-4368-493F-96D7-6C59AB4CCC1D}" srcOrd="0" destOrd="0" presId="urn:microsoft.com/office/officeart/2008/layout/PictureAccentList"/>
    <dgm:cxn modelId="{4B1DD2D2-259E-4898-A54E-6F6A29D9CC60}" type="presOf" srcId="{6FEABC7B-7461-4411-B35F-6CBC6D45BE27}" destId="{9A09A8EB-8AAA-4526-B8EE-DA01E97BF22F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2C10BC4A-6E28-4275-A936-AAFA11B610D5}" type="presOf" srcId="{0DBA9484-2898-4871-BFB8-08370285DC3F}" destId="{6454A6A0-3FD9-4A0E-A8A2-CC372871039B}" srcOrd="0" destOrd="0" presId="urn:microsoft.com/office/officeart/2008/layout/PictureAccentList"/>
    <dgm:cxn modelId="{8D867192-3187-4320-BFF1-6F423FE4FC55}" type="presOf" srcId="{A937D6D2-8A27-403A-BD5A-EA8581D5C30D}" destId="{10883069-EFD1-4A9D-BC7D-8CF3D35D3755}" srcOrd="0" destOrd="0" presId="urn:microsoft.com/office/officeart/2008/layout/PictureAccentList"/>
    <dgm:cxn modelId="{E9472393-7254-41F1-9120-3D52BE91341B}" type="presParOf" srcId="{3B801F41-E973-4D4B-A7C0-6633979DD07E}" destId="{61D10E31-D14D-42E0-8F49-CEE73D7843B1}" srcOrd="0" destOrd="0" presId="urn:microsoft.com/office/officeart/2008/layout/PictureAccentList"/>
    <dgm:cxn modelId="{3E7B9E76-94A2-4309-8FF2-71B35B903464}" type="presParOf" srcId="{61D10E31-D14D-42E0-8F49-CEE73D7843B1}" destId="{4E56F333-E2FD-4424-84C6-A0F0C75D9EBC}" srcOrd="0" destOrd="0" presId="urn:microsoft.com/office/officeart/2008/layout/PictureAccentList"/>
    <dgm:cxn modelId="{10C6D388-2826-46A8-8430-DD42FDA8C3F8}" type="presParOf" srcId="{4E56F333-E2FD-4424-84C6-A0F0C75D9EBC}" destId="{6454A6A0-3FD9-4A0E-A8A2-CC372871039B}" srcOrd="0" destOrd="0" presId="urn:microsoft.com/office/officeart/2008/layout/PictureAccentList"/>
    <dgm:cxn modelId="{630658B5-E796-411A-8ED1-CADBC9001AEE}" type="presParOf" srcId="{61D10E31-D14D-42E0-8F49-CEE73D7843B1}" destId="{F68F844C-9180-4690-9F0A-33CD7C89E69B}" srcOrd="1" destOrd="0" presId="urn:microsoft.com/office/officeart/2008/layout/PictureAccentList"/>
    <dgm:cxn modelId="{03F9201C-F9C0-430B-89A9-2E03B36AFA7A}" type="presParOf" srcId="{F68F844C-9180-4690-9F0A-33CD7C89E69B}" destId="{7F5A1510-4064-44FB-A8F4-DB483758B9BF}" srcOrd="0" destOrd="0" presId="urn:microsoft.com/office/officeart/2008/layout/PictureAccentList"/>
    <dgm:cxn modelId="{2859D639-B76C-46F2-B5D2-3D961B2D805A}" type="presParOf" srcId="{7F5A1510-4064-44FB-A8F4-DB483758B9BF}" destId="{C561AD92-B77D-4D3A-896D-9B4AAD777598}" srcOrd="0" destOrd="0" presId="urn:microsoft.com/office/officeart/2008/layout/PictureAccentList"/>
    <dgm:cxn modelId="{A4B475CD-1398-427F-8454-E42BACCAA7F8}" type="presParOf" srcId="{7F5A1510-4064-44FB-A8F4-DB483758B9BF}" destId="{10883069-EFD1-4A9D-BC7D-8CF3D35D3755}" srcOrd="1" destOrd="0" presId="urn:microsoft.com/office/officeart/2008/layout/PictureAccentList"/>
    <dgm:cxn modelId="{D5B329E8-0BE5-457D-B087-568956B52E28}" type="presParOf" srcId="{F68F844C-9180-4690-9F0A-33CD7C89E69B}" destId="{C6EF3AF6-B013-4AB6-BBB5-BE1941491B85}" srcOrd="1" destOrd="0" presId="urn:microsoft.com/office/officeart/2008/layout/PictureAccentList"/>
    <dgm:cxn modelId="{F2F322D3-F495-41C6-8ACD-CEC724CE979B}" type="presParOf" srcId="{C6EF3AF6-B013-4AB6-BBB5-BE1941491B85}" destId="{8D7004D4-A59C-467F-AF5D-7C4BE97464AC}" srcOrd="0" destOrd="0" presId="urn:microsoft.com/office/officeart/2008/layout/PictureAccentList"/>
    <dgm:cxn modelId="{166A2BFD-7FF4-4F20-9CF1-C7E9B6057559}" type="presParOf" srcId="{C6EF3AF6-B013-4AB6-BBB5-BE1941491B85}" destId="{9A09A8EB-8AAA-4526-B8EE-DA01E97BF22F}" srcOrd="1" destOrd="0" presId="urn:microsoft.com/office/officeart/2008/layout/PictureAccentList"/>
    <dgm:cxn modelId="{2CEB7C65-DCF9-41F5-ACBC-744B3DA02AA3}" type="presParOf" srcId="{F68F844C-9180-4690-9F0A-33CD7C89E69B}" destId="{DA95FE42-C30F-4574-9094-888B61753E62}" srcOrd="2" destOrd="0" presId="urn:microsoft.com/office/officeart/2008/layout/PictureAccentList"/>
    <dgm:cxn modelId="{B6AC1E42-A725-4414-B7C5-FFC7816D9991}" type="presParOf" srcId="{DA95FE42-C30F-4574-9094-888B61753E62}" destId="{0DC5DF64-AEB9-4034-8B76-56A38D0CBC57}" srcOrd="0" destOrd="0" presId="urn:microsoft.com/office/officeart/2008/layout/PictureAccentList"/>
    <dgm:cxn modelId="{B0F4FA08-9AE5-4287-8418-FA5F0A705978}" type="presParOf" srcId="{DA95FE42-C30F-4574-9094-888B61753E62}" destId="{88CA16B7-4368-493F-96D7-6C59AB4CCC1D}" srcOrd="1" destOrd="0" presId="urn:microsoft.com/office/officeart/2008/layout/PictureAccentList"/>
    <dgm:cxn modelId="{CC860FD3-5576-4CD9-8249-85BBCC8FB20E}" type="presParOf" srcId="{F68F844C-9180-4690-9F0A-33CD7C89E69B}" destId="{44EA768E-E3D9-4D89-9F36-0A1F8E102293}" srcOrd="3" destOrd="0" presId="urn:microsoft.com/office/officeart/2008/layout/PictureAccentList"/>
    <dgm:cxn modelId="{1299FA2A-D8A7-4370-A7A6-E8F220537DB6}" type="presParOf" srcId="{44EA768E-E3D9-4D89-9F36-0A1F8E102293}" destId="{669280C3-772E-41BA-B069-4922C0B23AE2}" srcOrd="0" destOrd="0" presId="urn:microsoft.com/office/officeart/2008/layout/PictureAccentList"/>
    <dgm:cxn modelId="{3995D7DB-B5F2-4E81-BD00-FAE478D15FC9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8E57067E-D0EA-4D6E-9BDB-497646475F55}" type="presOf" srcId="{6D733693-6611-417C-AEC7-B7BCE28C4DE5}" destId="{52527A74-302C-463F-A232-E3E55AE84750}" srcOrd="0" destOrd="0" presId="urn:microsoft.com/office/officeart/2008/layout/PictureAccentList"/>
    <dgm:cxn modelId="{CB7CF35E-72F6-44AC-BBF4-D901F666C113}" type="presOf" srcId="{0DBA9484-2898-4871-BFB8-08370285DC3F}" destId="{6454A6A0-3FD9-4A0E-A8A2-CC372871039B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3D47A319-B1AD-4D4B-98C0-B1D5D59E7E69}" type="presOf" srcId="{A937D6D2-8A27-403A-BD5A-EA8581D5C30D}" destId="{10883069-EFD1-4A9D-BC7D-8CF3D35D3755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F24E5257-6793-4DF1-B4F2-B988F9693F64}" type="presOf" srcId="{1147FA92-6FB8-4A4D-9D74-BA968EB74278}" destId="{88CA16B7-4368-493F-96D7-6C59AB4CCC1D}" srcOrd="0" destOrd="0" presId="urn:microsoft.com/office/officeart/2008/layout/PictureAccentList"/>
    <dgm:cxn modelId="{CC56F974-9329-4846-BD0F-A5D42203619E}" type="presOf" srcId="{FEA8FB21-1654-474C-8BC2-DE7CC362ED1B}" destId="{3B801F41-E973-4D4B-A7C0-6633979DD07E}" srcOrd="0" destOrd="0" presId="urn:microsoft.com/office/officeart/2008/layout/PictureAccentList"/>
    <dgm:cxn modelId="{7BE1DAF7-93E1-4B3E-A91E-B6D15127B0B4}" type="presOf" srcId="{6FEABC7B-7461-4411-B35F-6CBC6D45BE27}" destId="{9A09A8EB-8AAA-4526-B8EE-DA01E97BF22F}" srcOrd="0" destOrd="0" presId="urn:microsoft.com/office/officeart/2008/layout/PictureAccentList"/>
    <dgm:cxn modelId="{C5A6BAD5-C4B1-44CE-902F-9B4D6189C37B}" type="presParOf" srcId="{3B801F41-E973-4D4B-A7C0-6633979DD07E}" destId="{61D10E31-D14D-42E0-8F49-CEE73D7843B1}" srcOrd="0" destOrd="0" presId="urn:microsoft.com/office/officeart/2008/layout/PictureAccentList"/>
    <dgm:cxn modelId="{DD4A87FA-E412-4890-9860-EAF3C1F2DDA7}" type="presParOf" srcId="{61D10E31-D14D-42E0-8F49-CEE73D7843B1}" destId="{4E56F333-E2FD-4424-84C6-A0F0C75D9EBC}" srcOrd="0" destOrd="0" presId="urn:microsoft.com/office/officeart/2008/layout/PictureAccentList"/>
    <dgm:cxn modelId="{AF1FA65C-3872-4C79-8024-29FE812BE94C}" type="presParOf" srcId="{4E56F333-E2FD-4424-84C6-A0F0C75D9EBC}" destId="{6454A6A0-3FD9-4A0E-A8A2-CC372871039B}" srcOrd="0" destOrd="0" presId="urn:microsoft.com/office/officeart/2008/layout/PictureAccentList"/>
    <dgm:cxn modelId="{380C5D3F-D60E-4C26-ADAA-930AF78DAFE6}" type="presParOf" srcId="{61D10E31-D14D-42E0-8F49-CEE73D7843B1}" destId="{F68F844C-9180-4690-9F0A-33CD7C89E69B}" srcOrd="1" destOrd="0" presId="urn:microsoft.com/office/officeart/2008/layout/PictureAccentList"/>
    <dgm:cxn modelId="{60F67885-D383-4BBA-AF47-2FB65D282043}" type="presParOf" srcId="{F68F844C-9180-4690-9F0A-33CD7C89E69B}" destId="{7F5A1510-4064-44FB-A8F4-DB483758B9BF}" srcOrd="0" destOrd="0" presId="urn:microsoft.com/office/officeart/2008/layout/PictureAccentList"/>
    <dgm:cxn modelId="{1D64B94B-0E6C-4A60-990F-11A577B5ED24}" type="presParOf" srcId="{7F5A1510-4064-44FB-A8F4-DB483758B9BF}" destId="{C561AD92-B77D-4D3A-896D-9B4AAD777598}" srcOrd="0" destOrd="0" presId="urn:microsoft.com/office/officeart/2008/layout/PictureAccentList"/>
    <dgm:cxn modelId="{5688F6D6-1C22-4827-918D-C0CE61E9F168}" type="presParOf" srcId="{7F5A1510-4064-44FB-A8F4-DB483758B9BF}" destId="{10883069-EFD1-4A9D-BC7D-8CF3D35D3755}" srcOrd="1" destOrd="0" presId="urn:microsoft.com/office/officeart/2008/layout/PictureAccentList"/>
    <dgm:cxn modelId="{16E4FBE0-CA50-4E05-8A8B-2B94F2F5B6BE}" type="presParOf" srcId="{F68F844C-9180-4690-9F0A-33CD7C89E69B}" destId="{C6EF3AF6-B013-4AB6-BBB5-BE1941491B85}" srcOrd="1" destOrd="0" presId="urn:microsoft.com/office/officeart/2008/layout/PictureAccentList"/>
    <dgm:cxn modelId="{455DD5EF-69AF-46BB-BD7A-6F79D4350382}" type="presParOf" srcId="{C6EF3AF6-B013-4AB6-BBB5-BE1941491B85}" destId="{8D7004D4-A59C-467F-AF5D-7C4BE97464AC}" srcOrd="0" destOrd="0" presId="urn:microsoft.com/office/officeart/2008/layout/PictureAccentList"/>
    <dgm:cxn modelId="{1FA616E8-96FD-4AFD-BC7F-98157CB6AA03}" type="presParOf" srcId="{C6EF3AF6-B013-4AB6-BBB5-BE1941491B85}" destId="{9A09A8EB-8AAA-4526-B8EE-DA01E97BF22F}" srcOrd="1" destOrd="0" presId="urn:microsoft.com/office/officeart/2008/layout/PictureAccentList"/>
    <dgm:cxn modelId="{4BD97BE8-FF91-49FA-B559-28073A20AFE2}" type="presParOf" srcId="{F68F844C-9180-4690-9F0A-33CD7C89E69B}" destId="{DA95FE42-C30F-4574-9094-888B61753E62}" srcOrd="2" destOrd="0" presId="urn:microsoft.com/office/officeart/2008/layout/PictureAccentList"/>
    <dgm:cxn modelId="{C9687D2A-9895-47EA-A42F-A3DA2FCD12CA}" type="presParOf" srcId="{DA95FE42-C30F-4574-9094-888B61753E62}" destId="{0DC5DF64-AEB9-4034-8B76-56A38D0CBC57}" srcOrd="0" destOrd="0" presId="urn:microsoft.com/office/officeart/2008/layout/PictureAccentList"/>
    <dgm:cxn modelId="{BCA46AB9-365E-4C01-B334-CE522B304058}" type="presParOf" srcId="{DA95FE42-C30F-4574-9094-888B61753E62}" destId="{88CA16B7-4368-493F-96D7-6C59AB4CCC1D}" srcOrd="1" destOrd="0" presId="urn:microsoft.com/office/officeart/2008/layout/PictureAccentList"/>
    <dgm:cxn modelId="{901AAEE1-3B33-492B-B97E-6CD9FDE393BA}" type="presParOf" srcId="{F68F844C-9180-4690-9F0A-33CD7C89E69B}" destId="{44EA768E-E3D9-4D89-9F36-0A1F8E102293}" srcOrd="3" destOrd="0" presId="urn:microsoft.com/office/officeart/2008/layout/PictureAccentList"/>
    <dgm:cxn modelId="{40CE96EE-867E-4832-AFBD-43A0AC74DFA4}" type="presParOf" srcId="{44EA768E-E3D9-4D89-9F36-0A1F8E102293}" destId="{669280C3-772E-41BA-B069-4922C0B23AE2}" srcOrd="0" destOrd="0" presId="urn:microsoft.com/office/officeart/2008/layout/PictureAccentList"/>
    <dgm:cxn modelId="{E86C612B-A2D6-4126-BF00-61D0DC6E7F1E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7C0A46-E514-41F3-919D-09E8B02336F8}" type="presOf" srcId="{A937D6D2-8A27-403A-BD5A-EA8581D5C30D}" destId="{10883069-EFD1-4A9D-BC7D-8CF3D35D3755}" srcOrd="0" destOrd="0" presId="urn:microsoft.com/office/officeart/2008/layout/PictureAccentList"/>
    <dgm:cxn modelId="{005C1929-7C35-4D7E-8F3A-79BC9E1B8BF2}" type="presOf" srcId="{6D733693-6611-417C-AEC7-B7BCE28C4DE5}" destId="{52527A74-302C-463F-A232-E3E55AE84750}" srcOrd="0" destOrd="0" presId="urn:microsoft.com/office/officeart/2008/layout/PictureAccentList"/>
    <dgm:cxn modelId="{1BA17CBC-FF34-4C58-A10D-4494416BAB53}" type="presOf" srcId="{6FEABC7B-7461-4411-B35F-6CBC6D45BE27}" destId="{9A09A8EB-8AAA-4526-B8EE-DA01E97BF22F}" srcOrd="0" destOrd="0" presId="urn:microsoft.com/office/officeart/2008/layout/PictureAccentList"/>
    <dgm:cxn modelId="{F6F487BF-039B-4ACB-89B0-214169B95F51}" type="presOf" srcId="{FEA8FB21-1654-474C-8BC2-DE7CC362ED1B}" destId="{3B801F41-E973-4D4B-A7C0-6633979DD07E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45DF6545-A7E7-4A4B-B61A-883F727C4FCA}" type="presOf" srcId="{0DBA9484-2898-4871-BFB8-08370285DC3F}" destId="{6454A6A0-3FD9-4A0E-A8A2-CC372871039B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9CFA0BBB-A3C7-4ED7-9986-DAF534A7514F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B798E543-1BB9-4AB9-A4CE-412A75EB105E}" type="presParOf" srcId="{3B801F41-E973-4D4B-A7C0-6633979DD07E}" destId="{61D10E31-D14D-42E0-8F49-CEE73D7843B1}" srcOrd="0" destOrd="0" presId="urn:microsoft.com/office/officeart/2008/layout/PictureAccentList"/>
    <dgm:cxn modelId="{405740CA-EB5D-469A-A9CE-7FDF0F7F9D53}" type="presParOf" srcId="{61D10E31-D14D-42E0-8F49-CEE73D7843B1}" destId="{4E56F333-E2FD-4424-84C6-A0F0C75D9EBC}" srcOrd="0" destOrd="0" presId="urn:microsoft.com/office/officeart/2008/layout/PictureAccentList"/>
    <dgm:cxn modelId="{E14C5706-49EB-411F-BA71-03BB36045F4B}" type="presParOf" srcId="{4E56F333-E2FD-4424-84C6-A0F0C75D9EBC}" destId="{6454A6A0-3FD9-4A0E-A8A2-CC372871039B}" srcOrd="0" destOrd="0" presId="urn:microsoft.com/office/officeart/2008/layout/PictureAccentList"/>
    <dgm:cxn modelId="{15B6F742-E021-40DA-84E0-A0BA5478143C}" type="presParOf" srcId="{61D10E31-D14D-42E0-8F49-CEE73D7843B1}" destId="{F68F844C-9180-4690-9F0A-33CD7C89E69B}" srcOrd="1" destOrd="0" presId="urn:microsoft.com/office/officeart/2008/layout/PictureAccentList"/>
    <dgm:cxn modelId="{54658ECA-B261-4625-84D9-1F262E04D833}" type="presParOf" srcId="{F68F844C-9180-4690-9F0A-33CD7C89E69B}" destId="{7F5A1510-4064-44FB-A8F4-DB483758B9BF}" srcOrd="0" destOrd="0" presId="urn:microsoft.com/office/officeart/2008/layout/PictureAccentList"/>
    <dgm:cxn modelId="{D56AEB3E-A7B5-48A5-A6E1-33FEDFD33A80}" type="presParOf" srcId="{7F5A1510-4064-44FB-A8F4-DB483758B9BF}" destId="{C561AD92-B77D-4D3A-896D-9B4AAD777598}" srcOrd="0" destOrd="0" presId="urn:microsoft.com/office/officeart/2008/layout/PictureAccentList"/>
    <dgm:cxn modelId="{56230A57-3CC2-48E5-9BF1-73D879BB32E3}" type="presParOf" srcId="{7F5A1510-4064-44FB-A8F4-DB483758B9BF}" destId="{10883069-EFD1-4A9D-BC7D-8CF3D35D3755}" srcOrd="1" destOrd="0" presId="urn:microsoft.com/office/officeart/2008/layout/PictureAccentList"/>
    <dgm:cxn modelId="{84CC98EB-85D7-4818-A42E-106271C6A112}" type="presParOf" srcId="{F68F844C-9180-4690-9F0A-33CD7C89E69B}" destId="{C6EF3AF6-B013-4AB6-BBB5-BE1941491B85}" srcOrd="1" destOrd="0" presId="urn:microsoft.com/office/officeart/2008/layout/PictureAccentList"/>
    <dgm:cxn modelId="{C6BED06A-E7B6-498C-85C5-B8FFCD9E43B1}" type="presParOf" srcId="{C6EF3AF6-B013-4AB6-BBB5-BE1941491B85}" destId="{8D7004D4-A59C-467F-AF5D-7C4BE97464AC}" srcOrd="0" destOrd="0" presId="urn:microsoft.com/office/officeart/2008/layout/PictureAccentList"/>
    <dgm:cxn modelId="{97C36E29-FBCB-4FEB-B429-906C1403D170}" type="presParOf" srcId="{C6EF3AF6-B013-4AB6-BBB5-BE1941491B85}" destId="{9A09A8EB-8AAA-4526-B8EE-DA01E97BF22F}" srcOrd="1" destOrd="0" presId="urn:microsoft.com/office/officeart/2008/layout/PictureAccentList"/>
    <dgm:cxn modelId="{6481F0F2-B08E-46FB-B560-13535C161570}" type="presParOf" srcId="{F68F844C-9180-4690-9F0A-33CD7C89E69B}" destId="{DA95FE42-C30F-4574-9094-888B61753E62}" srcOrd="2" destOrd="0" presId="urn:microsoft.com/office/officeart/2008/layout/PictureAccentList"/>
    <dgm:cxn modelId="{F5812B8A-1052-48FC-ACBA-0200D4DEFBEE}" type="presParOf" srcId="{DA95FE42-C30F-4574-9094-888B61753E62}" destId="{0DC5DF64-AEB9-4034-8B76-56A38D0CBC57}" srcOrd="0" destOrd="0" presId="urn:microsoft.com/office/officeart/2008/layout/PictureAccentList"/>
    <dgm:cxn modelId="{0CA45ADC-63FB-4A9B-8ED8-26606A3DB654}" type="presParOf" srcId="{DA95FE42-C30F-4574-9094-888B61753E62}" destId="{88CA16B7-4368-493F-96D7-6C59AB4CCC1D}" srcOrd="1" destOrd="0" presId="urn:microsoft.com/office/officeart/2008/layout/PictureAccentList"/>
    <dgm:cxn modelId="{6D6CCC33-46DF-4F59-BBE8-97197764CA73}" type="presParOf" srcId="{F68F844C-9180-4690-9F0A-33CD7C89E69B}" destId="{44EA768E-E3D9-4D89-9F36-0A1F8E102293}" srcOrd="3" destOrd="0" presId="urn:microsoft.com/office/officeart/2008/layout/PictureAccentList"/>
    <dgm:cxn modelId="{995714A1-ADC1-4081-849B-7B172947C80A}" type="presParOf" srcId="{44EA768E-E3D9-4D89-9F36-0A1F8E102293}" destId="{669280C3-772E-41BA-B069-4922C0B23AE2}" srcOrd="0" destOrd="0" presId="urn:microsoft.com/office/officeart/2008/layout/PictureAccentList"/>
    <dgm:cxn modelId="{80531913-E3F7-40FA-B168-E14B5E2E2C89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123EC5D-D769-4D39-B014-624D64A52619}" type="presOf" srcId="{1147FA92-6FB8-4A4D-9D74-BA968EB74278}" destId="{88CA16B7-4368-493F-96D7-6C59AB4CCC1D}" srcOrd="0" destOrd="0" presId="urn:microsoft.com/office/officeart/2008/layout/PictureAccentList"/>
    <dgm:cxn modelId="{B16E834A-052F-47FF-8084-4F11B0FF964B}" type="presOf" srcId="{6D733693-6611-417C-AEC7-B7BCE28C4DE5}" destId="{52527A74-302C-463F-A232-E3E55AE84750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3E6C1834-993E-4622-839D-D722B33D4367}" type="presOf" srcId="{0DBA9484-2898-4871-BFB8-08370285DC3F}" destId="{6454A6A0-3FD9-4A0E-A8A2-CC372871039B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905A8B63-1326-4CCE-B1C8-EDCBE524797F}" type="presOf" srcId="{FEA8FB21-1654-474C-8BC2-DE7CC362ED1B}" destId="{3B801F41-E973-4D4B-A7C0-6633979DD07E}" srcOrd="0" destOrd="0" presId="urn:microsoft.com/office/officeart/2008/layout/PictureAccentList"/>
    <dgm:cxn modelId="{E61EA989-B4D1-43FA-BF69-89641B0E6152}" type="presOf" srcId="{6FEABC7B-7461-4411-B35F-6CBC6D45BE27}" destId="{9A09A8EB-8AAA-4526-B8EE-DA01E97BF22F}" srcOrd="0" destOrd="0" presId="urn:microsoft.com/office/officeart/2008/layout/PictureAccentList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FB682FD8-3754-4CE1-BCE1-9BFC54BE16DE}" type="presOf" srcId="{A937D6D2-8A27-403A-BD5A-EA8581D5C30D}" destId="{10883069-EFD1-4A9D-BC7D-8CF3D35D3755}" srcOrd="0" destOrd="0" presId="urn:microsoft.com/office/officeart/2008/layout/PictureAccentList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FCFA78BE-49A7-42E7-ADC5-1A154BA274A4}" type="presParOf" srcId="{3B801F41-E973-4D4B-A7C0-6633979DD07E}" destId="{61D10E31-D14D-42E0-8F49-CEE73D7843B1}" srcOrd="0" destOrd="0" presId="urn:microsoft.com/office/officeart/2008/layout/PictureAccentList"/>
    <dgm:cxn modelId="{C2AB410C-A3BA-4212-8EA7-9E91EB09CB3D}" type="presParOf" srcId="{61D10E31-D14D-42E0-8F49-CEE73D7843B1}" destId="{4E56F333-E2FD-4424-84C6-A0F0C75D9EBC}" srcOrd="0" destOrd="0" presId="urn:microsoft.com/office/officeart/2008/layout/PictureAccentList"/>
    <dgm:cxn modelId="{28E29EDE-7ED7-4992-8933-158FE658FF49}" type="presParOf" srcId="{4E56F333-E2FD-4424-84C6-A0F0C75D9EBC}" destId="{6454A6A0-3FD9-4A0E-A8A2-CC372871039B}" srcOrd="0" destOrd="0" presId="urn:microsoft.com/office/officeart/2008/layout/PictureAccentList"/>
    <dgm:cxn modelId="{4A9A4442-2C54-430E-9D0A-E80C056A68B1}" type="presParOf" srcId="{61D10E31-D14D-42E0-8F49-CEE73D7843B1}" destId="{F68F844C-9180-4690-9F0A-33CD7C89E69B}" srcOrd="1" destOrd="0" presId="urn:microsoft.com/office/officeart/2008/layout/PictureAccentList"/>
    <dgm:cxn modelId="{E1C845D6-EEB3-4E6D-B729-3B51AF357FF2}" type="presParOf" srcId="{F68F844C-9180-4690-9F0A-33CD7C89E69B}" destId="{7F5A1510-4064-44FB-A8F4-DB483758B9BF}" srcOrd="0" destOrd="0" presId="urn:microsoft.com/office/officeart/2008/layout/PictureAccentList"/>
    <dgm:cxn modelId="{F07DFB1C-904C-4A42-B437-BA0B8096469B}" type="presParOf" srcId="{7F5A1510-4064-44FB-A8F4-DB483758B9BF}" destId="{C561AD92-B77D-4D3A-896D-9B4AAD777598}" srcOrd="0" destOrd="0" presId="urn:microsoft.com/office/officeart/2008/layout/PictureAccentList"/>
    <dgm:cxn modelId="{6695FDB2-7FD2-4D2B-A0BB-1527F0A677BA}" type="presParOf" srcId="{7F5A1510-4064-44FB-A8F4-DB483758B9BF}" destId="{10883069-EFD1-4A9D-BC7D-8CF3D35D3755}" srcOrd="1" destOrd="0" presId="urn:microsoft.com/office/officeart/2008/layout/PictureAccentList"/>
    <dgm:cxn modelId="{750C327C-C3FA-4258-AEC3-1D03492E077D}" type="presParOf" srcId="{F68F844C-9180-4690-9F0A-33CD7C89E69B}" destId="{C6EF3AF6-B013-4AB6-BBB5-BE1941491B85}" srcOrd="1" destOrd="0" presId="urn:microsoft.com/office/officeart/2008/layout/PictureAccentList"/>
    <dgm:cxn modelId="{49E34777-A834-435E-A0BB-401B07236028}" type="presParOf" srcId="{C6EF3AF6-B013-4AB6-BBB5-BE1941491B85}" destId="{8D7004D4-A59C-467F-AF5D-7C4BE97464AC}" srcOrd="0" destOrd="0" presId="urn:microsoft.com/office/officeart/2008/layout/PictureAccentList"/>
    <dgm:cxn modelId="{3A6A93BD-76D2-411B-B126-BD5029B0E999}" type="presParOf" srcId="{C6EF3AF6-B013-4AB6-BBB5-BE1941491B85}" destId="{9A09A8EB-8AAA-4526-B8EE-DA01E97BF22F}" srcOrd="1" destOrd="0" presId="urn:microsoft.com/office/officeart/2008/layout/PictureAccentList"/>
    <dgm:cxn modelId="{4154B4B9-15E6-44D1-9C83-8E762797F6DE}" type="presParOf" srcId="{F68F844C-9180-4690-9F0A-33CD7C89E69B}" destId="{DA95FE42-C30F-4574-9094-888B61753E62}" srcOrd="2" destOrd="0" presId="urn:microsoft.com/office/officeart/2008/layout/PictureAccentList"/>
    <dgm:cxn modelId="{45A9652C-D596-4FDF-ABE9-D7025507B5C1}" type="presParOf" srcId="{DA95FE42-C30F-4574-9094-888B61753E62}" destId="{0DC5DF64-AEB9-4034-8B76-56A38D0CBC57}" srcOrd="0" destOrd="0" presId="urn:microsoft.com/office/officeart/2008/layout/PictureAccentList"/>
    <dgm:cxn modelId="{13256CA8-FA8C-4E67-A128-4D6F4DC00D41}" type="presParOf" srcId="{DA95FE42-C30F-4574-9094-888B61753E62}" destId="{88CA16B7-4368-493F-96D7-6C59AB4CCC1D}" srcOrd="1" destOrd="0" presId="urn:microsoft.com/office/officeart/2008/layout/PictureAccentList"/>
    <dgm:cxn modelId="{8114C4A8-5678-4DA4-A285-56F9DAE984F4}" type="presParOf" srcId="{F68F844C-9180-4690-9F0A-33CD7C89E69B}" destId="{44EA768E-E3D9-4D89-9F36-0A1F8E102293}" srcOrd="3" destOrd="0" presId="urn:microsoft.com/office/officeart/2008/layout/PictureAccentList"/>
    <dgm:cxn modelId="{526DAE05-ADD1-4247-A44F-13597B0635EE}" type="presParOf" srcId="{44EA768E-E3D9-4D89-9F36-0A1F8E102293}" destId="{669280C3-772E-41BA-B069-4922C0B23AE2}" srcOrd="0" destOrd="0" presId="urn:microsoft.com/office/officeart/2008/layout/PictureAccentList"/>
    <dgm:cxn modelId="{27EF484A-8079-4D24-AA20-C983BB3276E2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A8FB21-1654-474C-8BC2-DE7CC362ED1B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BA9484-2898-4871-BFB8-08370285DC3F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C1DB79-70C2-4067-9AA2-CC167A68577B}" type="par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9760EFDC-63E6-4A90-AFE4-D4E8415C150D}" type="sibTrans" cxnId="{9402555A-10DF-4CC3-8A0E-F0F2CFD8EDF5}">
      <dgm:prSet/>
      <dgm:spPr/>
      <dgm:t>
        <a:bodyPr/>
        <a:lstStyle/>
        <a:p>
          <a:endParaRPr lang="zh-CN" altLang="en-US"/>
        </a:p>
      </dgm:t>
    </dgm:pt>
    <dgm:pt modelId="{A937D6D2-8A27-403A-BD5A-EA8581D5C30D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01C23-5210-43B2-BE7B-A929177BE97A}" type="par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4FD5C097-1E41-454E-B834-320A8BA5C137}" type="sibTrans" cxnId="{E4BFCE0F-3A26-4538-959F-197327975EAF}">
      <dgm:prSet/>
      <dgm:spPr/>
      <dgm:t>
        <a:bodyPr/>
        <a:lstStyle/>
        <a:p>
          <a:endParaRPr lang="zh-CN" altLang="en-US"/>
        </a:p>
      </dgm:t>
    </dgm:pt>
    <dgm:pt modelId="{6FEABC7B-7461-4411-B35F-6CBC6D45BE2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40055-BEB2-4336-B88D-D098721BFDA5}" type="par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E58BA6AB-1C7B-4F1E-989B-4759CD372812}" type="sibTrans" cxnId="{6A633BFA-754C-42BF-BD68-7F8CA30713FA}">
      <dgm:prSet/>
      <dgm:spPr/>
      <dgm:t>
        <a:bodyPr/>
        <a:lstStyle/>
        <a:p>
          <a:endParaRPr lang="zh-CN" altLang="en-US"/>
        </a:p>
      </dgm:t>
    </dgm:pt>
    <dgm:pt modelId="{1147FA92-6FB8-4A4D-9D74-BA968EB7427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C5AE-F423-4BE3-97B5-9C4BED78661E}" type="par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8D8F957E-CC39-4BE0-8B16-4032B37DEEDC}" type="sibTrans" cxnId="{1C2F56E9-4330-4593-9496-56FE10C552BA}">
      <dgm:prSet/>
      <dgm:spPr/>
      <dgm:t>
        <a:bodyPr/>
        <a:lstStyle/>
        <a:p>
          <a:endParaRPr lang="zh-CN" altLang="en-US"/>
        </a:p>
      </dgm:t>
    </dgm:pt>
    <dgm:pt modelId="{6D733693-6611-417C-AEC7-B7BCE28C4DE5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CN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D571CA-783C-4F48-9BB5-80A4B3313280}" type="sib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55FBD7F4-0547-4B40-B3AD-460A5EC76BBA}" type="parTrans" cxnId="{D4622492-0E84-4A35-A811-C05D16947FF5}">
      <dgm:prSet/>
      <dgm:spPr/>
      <dgm:t>
        <a:bodyPr/>
        <a:lstStyle/>
        <a:p>
          <a:endParaRPr lang="zh-CN" altLang="en-US"/>
        </a:p>
      </dgm:t>
    </dgm:pt>
    <dgm:pt modelId="{3B801F41-E973-4D4B-A7C0-6633979DD07E}" type="pres">
      <dgm:prSet presAssocID="{FEA8FB21-1654-474C-8BC2-DE7CC362ED1B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1D10E31-D14D-42E0-8F49-CEE73D7843B1}" type="pres">
      <dgm:prSet presAssocID="{0DBA9484-2898-4871-BFB8-08370285DC3F}" presName="root" presStyleCnt="0">
        <dgm:presLayoutVars>
          <dgm:chMax/>
          <dgm:chPref val="4"/>
        </dgm:presLayoutVars>
      </dgm:prSet>
      <dgm:spPr/>
    </dgm:pt>
    <dgm:pt modelId="{4E56F333-E2FD-4424-84C6-A0F0C75D9EBC}" type="pres">
      <dgm:prSet presAssocID="{0DBA9484-2898-4871-BFB8-08370285DC3F}" presName="rootComposite" presStyleCnt="0">
        <dgm:presLayoutVars/>
      </dgm:prSet>
      <dgm:spPr/>
    </dgm:pt>
    <dgm:pt modelId="{6454A6A0-3FD9-4A0E-A8A2-CC372871039B}" type="pres">
      <dgm:prSet presAssocID="{0DBA9484-2898-4871-BFB8-08370285DC3F}" presName="rootText" presStyleLbl="node0" presStyleIdx="0" presStyleCnt="1" custScaleX="115736" custLinFactNeighborX="-3488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F68F844C-9180-4690-9F0A-33CD7C89E69B}" type="pres">
      <dgm:prSet presAssocID="{0DBA9484-2898-4871-BFB8-08370285DC3F}" presName="childShape" presStyleCnt="0">
        <dgm:presLayoutVars>
          <dgm:chMax val="0"/>
          <dgm:chPref val="0"/>
        </dgm:presLayoutVars>
      </dgm:prSet>
      <dgm:spPr/>
    </dgm:pt>
    <dgm:pt modelId="{7F5A1510-4064-44FB-A8F4-DB483758B9BF}" type="pres">
      <dgm:prSet presAssocID="{A937D6D2-8A27-403A-BD5A-EA8581D5C30D}" presName="childComposite" presStyleCnt="0">
        <dgm:presLayoutVars>
          <dgm:chMax val="0"/>
          <dgm:chPref val="0"/>
        </dgm:presLayoutVars>
      </dgm:prSet>
      <dgm:spPr/>
    </dgm:pt>
    <dgm:pt modelId="{C561AD92-B77D-4D3A-896D-9B4AAD777598}" type="pres">
      <dgm:prSet presAssocID="{A937D6D2-8A27-403A-BD5A-EA8581D5C30D}" presName="Image" presStyleLbl="node1" presStyleIdx="0" presStyleCnt="4" custLinFactNeighborX="-444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0883069-EFD1-4A9D-BC7D-8CF3D35D3755}" type="pres">
      <dgm:prSet presAssocID="{A937D6D2-8A27-403A-BD5A-EA8581D5C30D}" presName="childText" presStyleLbl="lnNode1" presStyleIdx="0" presStyleCnt="4" custScaleX="115931" custLinFactNeighborX="15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EF3AF6-B013-4AB6-BBB5-BE1941491B85}" type="pres">
      <dgm:prSet presAssocID="{6FEABC7B-7461-4411-B35F-6CBC6D45BE27}" presName="childComposite" presStyleCnt="0">
        <dgm:presLayoutVars>
          <dgm:chMax val="0"/>
          <dgm:chPref val="0"/>
        </dgm:presLayoutVars>
      </dgm:prSet>
      <dgm:spPr/>
    </dgm:pt>
    <dgm:pt modelId="{8D7004D4-A59C-467F-AF5D-7C4BE97464AC}" type="pres">
      <dgm:prSet presAssocID="{6FEABC7B-7461-4411-B35F-6CBC6D45BE27}" presName="Image" presStyleLbl="node1" presStyleIdx="1" presStyleCnt="4" custLinFactNeighborX="-46594" custLinFactNeighborY="-64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A09A8EB-8AAA-4526-B8EE-DA01E97BF22F}" type="pres">
      <dgm:prSet presAssocID="{6FEABC7B-7461-4411-B35F-6CBC6D45BE27}" presName="childText" presStyleLbl="lnNode1" presStyleIdx="1" presStyleCnt="4" custScaleX="115269" custLinFactNeighborX="795" custLinFactNeighborY="-13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5FE42-C30F-4574-9094-888B61753E62}" type="pres">
      <dgm:prSet presAssocID="{1147FA92-6FB8-4A4D-9D74-BA968EB74278}" presName="childComposite" presStyleCnt="0">
        <dgm:presLayoutVars>
          <dgm:chMax val="0"/>
          <dgm:chPref val="0"/>
        </dgm:presLayoutVars>
      </dgm:prSet>
      <dgm:spPr/>
    </dgm:pt>
    <dgm:pt modelId="{0DC5DF64-AEB9-4034-8B76-56A38D0CBC57}" type="pres">
      <dgm:prSet presAssocID="{1147FA92-6FB8-4A4D-9D74-BA968EB74278}" presName="Image" presStyleLbl="node1" presStyleIdx="2" presStyleCnt="4" custLinFactNeighborX="-44438" custLinFactNeighborY="-13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88CA16B7-4368-493F-96D7-6C59AB4CCC1D}" type="pres">
      <dgm:prSet presAssocID="{1147FA92-6FB8-4A4D-9D74-BA968EB74278}" presName="childText" presStyleLbl="lnNode1" presStyleIdx="2" presStyleCnt="4" custScaleX="114314" custLinFactNeighborY="-26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EA768E-E3D9-4D89-9F36-0A1F8E102293}" type="pres">
      <dgm:prSet presAssocID="{6D733693-6611-417C-AEC7-B7BCE28C4DE5}" presName="childComposite" presStyleCnt="0">
        <dgm:presLayoutVars>
          <dgm:chMax val="0"/>
          <dgm:chPref val="0"/>
        </dgm:presLayoutVars>
      </dgm:prSet>
      <dgm:spPr/>
    </dgm:pt>
    <dgm:pt modelId="{669280C3-772E-41BA-B069-4922C0B23AE2}" type="pres">
      <dgm:prSet presAssocID="{6D733693-6611-417C-AEC7-B7BCE28C4DE5}" presName="Image" presStyleLbl="node1" presStyleIdx="3" presStyleCnt="4" custLinFactNeighborX="-47052" custLinFactNeighborY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2527A74-302C-463F-A232-E3E55AE84750}" type="pres">
      <dgm:prSet presAssocID="{6D733693-6611-417C-AEC7-B7BCE28C4DE5}" presName="childText" presStyleLbl="lnNode1" presStyleIdx="3" presStyleCnt="4" custScaleX="113946" custLinFactNeighborX="-5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064D84-18ED-47C3-882C-2B3C9C55AA53}" type="presOf" srcId="{6D733693-6611-417C-AEC7-B7BCE28C4DE5}" destId="{52527A74-302C-463F-A232-E3E55AE84750}" srcOrd="0" destOrd="0" presId="urn:microsoft.com/office/officeart/2008/layout/PictureAccentList"/>
    <dgm:cxn modelId="{D4622492-0E84-4A35-A811-C05D16947FF5}" srcId="{0DBA9484-2898-4871-BFB8-08370285DC3F}" destId="{6D733693-6611-417C-AEC7-B7BCE28C4DE5}" srcOrd="3" destOrd="0" parTransId="{55FBD7F4-0547-4B40-B3AD-460A5EC76BBA}" sibTransId="{CED571CA-783C-4F48-9BB5-80A4B3313280}"/>
    <dgm:cxn modelId="{6082A15E-553B-41AB-B014-85D6391916DB}" type="presOf" srcId="{0DBA9484-2898-4871-BFB8-08370285DC3F}" destId="{6454A6A0-3FD9-4A0E-A8A2-CC372871039B}" srcOrd="0" destOrd="0" presId="urn:microsoft.com/office/officeart/2008/layout/PictureAccentList"/>
    <dgm:cxn modelId="{12F274E7-9A91-4FB2-A9B0-8F78A66D473F}" type="presOf" srcId="{1147FA92-6FB8-4A4D-9D74-BA968EB74278}" destId="{88CA16B7-4368-493F-96D7-6C59AB4CCC1D}" srcOrd="0" destOrd="0" presId="urn:microsoft.com/office/officeart/2008/layout/PictureAccentList"/>
    <dgm:cxn modelId="{1C2F56E9-4330-4593-9496-56FE10C552BA}" srcId="{0DBA9484-2898-4871-BFB8-08370285DC3F}" destId="{1147FA92-6FB8-4A4D-9D74-BA968EB74278}" srcOrd="2" destOrd="0" parTransId="{5C14C5AE-F423-4BE3-97B5-9C4BED78661E}" sibTransId="{8D8F957E-CC39-4BE0-8B16-4032B37DEEDC}"/>
    <dgm:cxn modelId="{6A633BFA-754C-42BF-BD68-7F8CA30713FA}" srcId="{0DBA9484-2898-4871-BFB8-08370285DC3F}" destId="{6FEABC7B-7461-4411-B35F-6CBC6D45BE27}" srcOrd="1" destOrd="0" parTransId="{7C340055-BEB2-4336-B88D-D098721BFDA5}" sibTransId="{E58BA6AB-1C7B-4F1E-989B-4759CD372812}"/>
    <dgm:cxn modelId="{E4BFCE0F-3A26-4538-959F-197327975EAF}" srcId="{0DBA9484-2898-4871-BFB8-08370285DC3F}" destId="{A937D6D2-8A27-403A-BD5A-EA8581D5C30D}" srcOrd="0" destOrd="0" parTransId="{5F701C23-5210-43B2-BE7B-A929177BE97A}" sibTransId="{4FD5C097-1E41-454E-B834-320A8BA5C137}"/>
    <dgm:cxn modelId="{57AA58B8-5BD7-4A10-9FA2-FE47D117BD23}" type="presOf" srcId="{6FEABC7B-7461-4411-B35F-6CBC6D45BE27}" destId="{9A09A8EB-8AAA-4526-B8EE-DA01E97BF22F}" srcOrd="0" destOrd="0" presId="urn:microsoft.com/office/officeart/2008/layout/PictureAccentList"/>
    <dgm:cxn modelId="{740971EC-714C-4651-B465-CB2E6C6B12A4}" type="presOf" srcId="{A937D6D2-8A27-403A-BD5A-EA8581D5C30D}" destId="{10883069-EFD1-4A9D-BC7D-8CF3D35D3755}" srcOrd="0" destOrd="0" presId="urn:microsoft.com/office/officeart/2008/layout/PictureAccentList"/>
    <dgm:cxn modelId="{9402555A-10DF-4CC3-8A0E-F0F2CFD8EDF5}" srcId="{FEA8FB21-1654-474C-8BC2-DE7CC362ED1B}" destId="{0DBA9484-2898-4871-BFB8-08370285DC3F}" srcOrd="0" destOrd="0" parTransId="{37C1DB79-70C2-4067-9AA2-CC167A68577B}" sibTransId="{9760EFDC-63E6-4A90-AFE4-D4E8415C150D}"/>
    <dgm:cxn modelId="{1B774FC9-AF23-4B3C-A658-728264EC0443}" type="presOf" srcId="{FEA8FB21-1654-474C-8BC2-DE7CC362ED1B}" destId="{3B801F41-E973-4D4B-A7C0-6633979DD07E}" srcOrd="0" destOrd="0" presId="urn:microsoft.com/office/officeart/2008/layout/PictureAccentList"/>
    <dgm:cxn modelId="{A297759C-04B5-41F4-BF03-90EA83BABE1D}" type="presParOf" srcId="{3B801F41-E973-4D4B-A7C0-6633979DD07E}" destId="{61D10E31-D14D-42E0-8F49-CEE73D7843B1}" srcOrd="0" destOrd="0" presId="urn:microsoft.com/office/officeart/2008/layout/PictureAccentList"/>
    <dgm:cxn modelId="{63027DBE-3A51-488F-9041-24B75C0735B4}" type="presParOf" srcId="{61D10E31-D14D-42E0-8F49-CEE73D7843B1}" destId="{4E56F333-E2FD-4424-84C6-A0F0C75D9EBC}" srcOrd="0" destOrd="0" presId="urn:microsoft.com/office/officeart/2008/layout/PictureAccentList"/>
    <dgm:cxn modelId="{4FACB016-941E-4098-BDF6-7F20F902A373}" type="presParOf" srcId="{4E56F333-E2FD-4424-84C6-A0F0C75D9EBC}" destId="{6454A6A0-3FD9-4A0E-A8A2-CC372871039B}" srcOrd="0" destOrd="0" presId="urn:microsoft.com/office/officeart/2008/layout/PictureAccentList"/>
    <dgm:cxn modelId="{5071D1EA-BE66-49DA-A5BE-12065CB985F8}" type="presParOf" srcId="{61D10E31-D14D-42E0-8F49-CEE73D7843B1}" destId="{F68F844C-9180-4690-9F0A-33CD7C89E69B}" srcOrd="1" destOrd="0" presId="urn:microsoft.com/office/officeart/2008/layout/PictureAccentList"/>
    <dgm:cxn modelId="{BD71AA99-7E2A-4672-842E-83E2085F142E}" type="presParOf" srcId="{F68F844C-9180-4690-9F0A-33CD7C89E69B}" destId="{7F5A1510-4064-44FB-A8F4-DB483758B9BF}" srcOrd="0" destOrd="0" presId="urn:microsoft.com/office/officeart/2008/layout/PictureAccentList"/>
    <dgm:cxn modelId="{1D7E1329-A44A-4D6C-A2E0-F6BFA60BF678}" type="presParOf" srcId="{7F5A1510-4064-44FB-A8F4-DB483758B9BF}" destId="{C561AD92-B77D-4D3A-896D-9B4AAD777598}" srcOrd="0" destOrd="0" presId="urn:microsoft.com/office/officeart/2008/layout/PictureAccentList"/>
    <dgm:cxn modelId="{836C75F5-FABA-4400-A2FA-63B4872F1160}" type="presParOf" srcId="{7F5A1510-4064-44FB-A8F4-DB483758B9BF}" destId="{10883069-EFD1-4A9D-BC7D-8CF3D35D3755}" srcOrd="1" destOrd="0" presId="urn:microsoft.com/office/officeart/2008/layout/PictureAccentList"/>
    <dgm:cxn modelId="{9588CEE2-55D3-4FC7-AF65-C40ABE357535}" type="presParOf" srcId="{F68F844C-9180-4690-9F0A-33CD7C89E69B}" destId="{C6EF3AF6-B013-4AB6-BBB5-BE1941491B85}" srcOrd="1" destOrd="0" presId="urn:microsoft.com/office/officeart/2008/layout/PictureAccentList"/>
    <dgm:cxn modelId="{AA9497C1-038C-4EA3-B67D-834EC82D5280}" type="presParOf" srcId="{C6EF3AF6-B013-4AB6-BBB5-BE1941491B85}" destId="{8D7004D4-A59C-467F-AF5D-7C4BE97464AC}" srcOrd="0" destOrd="0" presId="urn:microsoft.com/office/officeart/2008/layout/PictureAccentList"/>
    <dgm:cxn modelId="{4BE44509-E76C-44C5-9801-7035A696EBB3}" type="presParOf" srcId="{C6EF3AF6-B013-4AB6-BBB5-BE1941491B85}" destId="{9A09A8EB-8AAA-4526-B8EE-DA01E97BF22F}" srcOrd="1" destOrd="0" presId="urn:microsoft.com/office/officeart/2008/layout/PictureAccentList"/>
    <dgm:cxn modelId="{AFFFBE06-2B03-41FE-A8DE-3C29713314E6}" type="presParOf" srcId="{F68F844C-9180-4690-9F0A-33CD7C89E69B}" destId="{DA95FE42-C30F-4574-9094-888B61753E62}" srcOrd="2" destOrd="0" presId="urn:microsoft.com/office/officeart/2008/layout/PictureAccentList"/>
    <dgm:cxn modelId="{9BD3F1C9-99E8-469A-B393-2A5EFE991725}" type="presParOf" srcId="{DA95FE42-C30F-4574-9094-888B61753E62}" destId="{0DC5DF64-AEB9-4034-8B76-56A38D0CBC57}" srcOrd="0" destOrd="0" presId="urn:microsoft.com/office/officeart/2008/layout/PictureAccentList"/>
    <dgm:cxn modelId="{AF2E2925-3297-411E-964A-E1F31E73AEF8}" type="presParOf" srcId="{DA95FE42-C30F-4574-9094-888B61753E62}" destId="{88CA16B7-4368-493F-96D7-6C59AB4CCC1D}" srcOrd="1" destOrd="0" presId="urn:microsoft.com/office/officeart/2008/layout/PictureAccentList"/>
    <dgm:cxn modelId="{57AF3ADA-6CFF-4FD0-BA97-BB5AB2C2655D}" type="presParOf" srcId="{F68F844C-9180-4690-9F0A-33CD7C89E69B}" destId="{44EA768E-E3D9-4D89-9F36-0A1F8E102293}" srcOrd="3" destOrd="0" presId="urn:microsoft.com/office/officeart/2008/layout/PictureAccentList"/>
    <dgm:cxn modelId="{27C8C184-B1BC-47F3-98AF-195146F4E66E}" type="presParOf" srcId="{44EA768E-E3D9-4D89-9F36-0A1F8E102293}" destId="{669280C3-772E-41BA-B069-4922C0B23AE2}" srcOrd="0" destOrd="0" presId="urn:microsoft.com/office/officeart/2008/layout/PictureAccentList"/>
    <dgm:cxn modelId="{2B0A6813-FA7B-4194-96B7-82337A90F85F}" type="presParOf" srcId="{44EA768E-E3D9-4D89-9F36-0A1F8E102293}" destId="{52527A74-302C-463F-A232-E3E55AE8475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3DF735-2EBF-423D-BE37-12A7A45287FC}">
      <dsp:nvSpPr>
        <dsp:cNvPr id="0" name=""/>
        <dsp:cNvSpPr/>
      </dsp:nvSpPr>
      <dsp:spPr>
        <a:xfrm>
          <a:off x="332405" y="1919"/>
          <a:ext cx="6281793" cy="115408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2405" y="1919"/>
        <a:ext cx="6281793" cy="1154087"/>
      </dsp:txXfrm>
    </dsp:sp>
    <dsp:sp modelId="{8D7004D4-A59C-467F-AF5D-7C4BE97464AC}">
      <dsp:nvSpPr>
        <dsp:cNvPr id="0" name=""/>
        <dsp:cNvSpPr/>
      </dsp:nvSpPr>
      <dsp:spPr>
        <a:xfrm>
          <a:off x="0" y="1356252"/>
          <a:ext cx="1154087" cy="115408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016671" y="1348659"/>
          <a:ext cx="5830836" cy="115408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6671" y="1348659"/>
        <a:ext cx="5830836" cy="1154087"/>
      </dsp:txXfrm>
    </dsp:sp>
    <dsp:sp modelId="{0DC5DF64-AEB9-4034-8B76-56A38D0CBC57}">
      <dsp:nvSpPr>
        <dsp:cNvPr id="0" name=""/>
        <dsp:cNvSpPr/>
      </dsp:nvSpPr>
      <dsp:spPr>
        <a:xfrm>
          <a:off x="0" y="2641237"/>
          <a:ext cx="1154087" cy="115408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024765" y="2626153"/>
          <a:ext cx="5782528" cy="115408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24765" y="2626153"/>
        <a:ext cx="5782528" cy="1154087"/>
      </dsp:txXfrm>
    </dsp:sp>
    <dsp:sp modelId="{669280C3-772E-41BA-B069-4922C0B23AE2}">
      <dsp:nvSpPr>
        <dsp:cNvPr id="0" name=""/>
        <dsp:cNvSpPr/>
      </dsp:nvSpPr>
      <dsp:spPr>
        <a:xfrm>
          <a:off x="0" y="3948992"/>
          <a:ext cx="1154087" cy="115408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016570" y="3948899"/>
          <a:ext cx="5763912" cy="1154087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6570" y="3948899"/>
        <a:ext cx="5763912" cy="1154087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54A6A0-3FD9-4A0E-A8A2-CC372871039B}">
      <dsp:nvSpPr>
        <dsp:cNvPr id="0" name=""/>
        <dsp:cNvSpPr/>
      </dsp:nvSpPr>
      <dsp:spPr>
        <a:xfrm>
          <a:off x="397388" y="1208"/>
          <a:ext cx="5802104" cy="921026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章</a:t>
          </a:r>
          <a:r>
            <a:rPr lang="en-US" altLang="zh-CN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  </a:t>
          </a:r>
          <a:r>
            <a:rPr lang="zh-CN" altLang="en-US" sz="32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算法基础</a:t>
          </a:r>
          <a:endParaRPr lang="zh-CN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7388" y="1208"/>
        <a:ext cx="5802104" cy="921026"/>
      </dsp:txXfrm>
    </dsp:sp>
    <dsp:sp modelId="{C561AD92-B77D-4D3A-896D-9B4AAD777598}">
      <dsp:nvSpPr>
        <dsp:cNvPr id="0" name=""/>
        <dsp:cNvSpPr/>
      </dsp:nvSpPr>
      <dsp:spPr>
        <a:xfrm>
          <a:off x="396623" y="1088020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3069-EFD1-4A9D-BC7D-8CF3D35D3755}">
      <dsp:nvSpPr>
        <dsp:cNvPr id="0" name=""/>
        <dsp:cNvSpPr/>
      </dsp:nvSpPr>
      <dsp:spPr>
        <a:xfrm>
          <a:off x="1524823" y="1088020"/>
          <a:ext cx="4680059" cy="921026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4.1  </a:t>
          </a:r>
          <a:r>
            <a:rPr lang="zh-CN" altLang="en-US" sz="2800" b="1" kern="12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算法的特征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823" y="1088020"/>
        <a:ext cx="4680059" cy="921026"/>
      </dsp:txXfrm>
    </dsp:sp>
    <dsp:sp modelId="{8D7004D4-A59C-467F-AF5D-7C4BE97464AC}">
      <dsp:nvSpPr>
        <dsp:cNvPr id="0" name=""/>
        <dsp:cNvSpPr/>
      </dsp:nvSpPr>
      <dsp:spPr>
        <a:xfrm>
          <a:off x="390128" y="2113593"/>
          <a:ext cx="921026" cy="92102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A8EB-8AAA-4526-B8EE-DA01E97BF22F}">
      <dsp:nvSpPr>
        <dsp:cNvPr id="0" name=""/>
        <dsp:cNvSpPr/>
      </dsp:nvSpPr>
      <dsp:spPr>
        <a:xfrm>
          <a:off x="1519454" y="2107533"/>
          <a:ext cx="4653334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4.2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递归与迭代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454" y="2107533"/>
        <a:ext cx="4653334" cy="921026"/>
      </dsp:txXfrm>
    </dsp:sp>
    <dsp:sp modelId="{0DC5DF64-AEB9-4034-8B76-56A38D0CBC57}">
      <dsp:nvSpPr>
        <dsp:cNvPr id="0" name=""/>
        <dsp:cNvSpPr/>
      </dsp:nvSpPr>
      <dsp:spPr>
        <a:xfrm>
          <a:off x="429262" y="3139083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A16B7-4368-493F-96D7-6C59AB4CCC1D}">
      <dsp:nvSpPr>
        <dsp:cNvPr id="0" name=""/>
        <dsp:cNvSpPr/>
      </dsp:nvSpPr>
      <dsp:spPr>
        <a:xfrm>
          <a:off x="1525913" y="3127045"/>
          <a:ext cx="4614782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4.3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排序与搜索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5913" y="3127045"/>
        <a:ext cx="4614782" cy="921026"/>
      </dsp:txXfrm>
    </dsp:sp>
    <dsp:sp modelId="{669280C3-772E-41BA-B069-4922C0B23AE2}">
      <dsp:nvSpPr>
        <dsp:cNvPr id="0" name=""/>
        <dsp:cNvSpPr/>
      </dsp:nvSpPr>
      <dsp:spPr>
        <a:xfrm>
          <a:off x="412614" y="4182744"/>
          <a:ext cx="921026" cy="92102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27A74-302C-463F-A232-E3E55AE84750}">
      <dsp:nvSpPr>
        <dsp:cNvPr id="0" name=""/>
        <dsp:cNvSpPr/>
      </dsp:nvSpPr>
      <dsp:spPr>
        <a:xfrm>
          <a:off x="1519373" y="4182671"/>
          <a:ext cx="4599926" cy="921026"/>
        </a:xfrm>
        <a:prstGeom prst="roundRect">
          <a:avLst>
            <a:gd name="adj" fmla="val 1667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4.4  </a:t>
          </a:r>
          <a:r>
            <a:rPr lang="zh-CN" altLang="en-US" sz="2800" b="0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数据结构</a:t>
          </a:r>
          <a:endParaRPr lang="zh-CN" altLang="en-US" sz="28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9373" y="4182671"/>
        <a:ext cx="4599926" cy="92102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60FF-5D8D-4DE4-9D41-659B328C102D}" type="datetimeFigureOut">
              <a:rPr lang="zh-CN" altLang="en-US" smtClean="0"/>
              <a:pPr/>
              <a:t>2018/3/2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3C1C9-88D5-4A86-9A4D-91BBFB2185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579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0E45F-9B1D-4326-8A23-B35B420AC051}" type="datetimeFigureOut">
              <a:rPr lang="zh-CN" altLang="en-US" smtClean="0"/>
              <a:pPr/>
              <a:t>2018/3/2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8EBE-BCAA-40A2-AA4E-D08440DEE6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80336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Lecture 5  </a:t>
            </a:r>
            <a:r>
              <a:rPr lang="zh-CN" altLang="en-US" dirty="0" smtClean="0"/>
              <a:t>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099" y="627322"/>
            <a:ext cx="11648263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marR="0" indent="-36000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 baseline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 </a:t>
            </a:r>
            <a:endParaRPr lang="en-US" altLang="zh-CN" smtClean="0"/>
          </a:p>
          <a:p>
            <a:pPr lvl="2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163</a:t>
            </a:r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170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734" y="21266"/>
            <a:ext cx="10111563" cy="512177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101" y="627322"/>
            <a:ext cx="11648262" cy="599676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30"/>
              </a:spcBef>
              <a:buClr>
                <a:srgbClr val="003399"/>
              </a:buClr>
              <a:buSzPct val="101000"/>
              <a:buFont typeface="Arial" panose="020B0604020202020204" pitchFamily="34" charset="0"/>
              <a:buChar char="•"/>
              <a:defRPr sz="2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6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24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720000" indent="-360000">
              <a:lnSpc>
                <a:spcPct val="100000"/>
              </a:lnSpc>
              <a:spcBef>
                <a:spcPts val="30"/>
              </a:spcBef>
              <a:defRPr sz="22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08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720000" indent="-3600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  <a:defRPr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级</a:t>
            </a:r>
            <a:endParaRPr lang="en-US" altLang="zh-CN" smtClean="0"/>
          </a:p>
          <a:p>
            <a:pPr lvl="4"/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级</a:t>
            </a:r>
            <a:endParaRPr lang="en-US" altLang="zh-CN" smtClean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14670" y="552890"/>
            <a:ext cx="11536325" cy="0"/>
          </a:xfrm>
          <a:prstGeom prst="line">
            <a:avLst/>
          </a:prstGeom>
          <a:ln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 txBox="1">
            <a:spLocks noChangeArrowheads="1"/>
          </p:cNvSpPr>
          <p:nvPr userDrawn="1"/>
        </p:nvSpPr>
        <p:spPr bwMode="auto">
          <a:xfrm>
            <a:off x="9898916" y="130167"/>
            <a:ext cx="2064527" cy="4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fld id="{C5E79471-F8A8-4285-BECE-D9E30C77A9C8}" type="slidenum"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‹#›</a:t>
            </a:fld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 共</a:t>
            </a:r>
            <a:r>
              <a:rPr lang="en-US" altLang="zh-CN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163</a:t>
            </a:r>
            <a:r>
              <a:rPr lang="zh-CN" altLang="en-US" sz="1600" b="0" smtClean="0">
                <a:solidFill>
                  <a:srgbClr val="00339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zh-CN" altLang="en-US" sz="1600" b="0">
              <a:solidFill>
                <a:srgbClr val="00339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260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25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467834"/>
            <a:ext cx="10972800" cy="565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754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6" r:id="rId1"/>
    <p:sldLayoutId id="2147484822" r:id="rId2"/>
    <p:sldLayoutId id="2147484821" r:id="rId3"/>
  </p:sldLayoutIdLst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         计算机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1791639123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算法的评估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27927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算法的定义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算法的表示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914385" y="0"/>
            <a:ext cx="10111563" cy="512177"/>
          </a:xfrm>
        </p:spPr>
        <p:txBody>
          <a:bodyPr/>
          <a:lstStyle/>
          <a:p>
            <a:r>
              <a:rPr lang="en-US" altLang="zh-CN" smtClean="0"/>
              <a:t>Lecture </a:t>
            </a:r>
            <a:r>
              <a:rPr lang="en-US" altLang="zh-CN" smtClean="0"/>
              <a:t>5  </a:t>
            </a:r>
            <a:r>
              <a:rPr lang="zh-CN" altLang="en-US" dirty="0" smtClean="0"/>
              <a:t>算法分析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0591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zh-CN" altLang="zh-CN" b="1"/>
              <a:t>流程图表示算法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流程图由特定</a:t>
            </a:r>
            <a:r>
              <a:rPr lang="zh-CN" altLang="zh-CN"/>
              <a:t>意义的</a:t>
            </a:r>
            <a:r>
              <a:rPr lang="zh-CN" altLang="zh-CN" smtClean="0"/>
              <a:t>图形构成</a:t>
            </a:r>
            <a:r>
              <a:rPr lang="zh-CN" altLang="zh-CN"/>
              <a:t>，</a:t>
            </a:r>
            <a:r>
              <a:rPr lang="zh-CN" altLang="zh-CN" smtClean="0"/>
              <a:t>它能表示</a:t>
            </a:r>
            <a:r>
              <a:rPr lang="en-US" altLang="zh-CN"/>
              <a:t>程序</a:t>
            </a:r>
            <a:r>
              <a:rPr lang="zh-CN" altLang="zh-CN"/>
              <a:t>的运行过程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流程图</a:t>
            </a:r>
            <a:r>
              <a:rPr lang="zh-CN" altLang="en-US" smtClean="0"/>
              <a:t>规定：</a:t>
            </a:r>
            <a:endParaRPr lang="en-US" altLang="zh-CN" smtClean="0"/>
          </a:p>
          <a:p>
            <a:pPr lvl="2"/>
            <a:r>
              <a:rPr lang="zh-CN" altLang="zh-CN" smtClean="0"/>
              <a:t>圆</a:t>
            </a:r>
            <a:r>
              <a:rPr lang="zh-CN" altLang="zh-CN"/>
              <a:t>边框表示算法开始或结束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矩形框表示处理</a:t>
            </a:r>
            <a:r>
              <a:rPr lang="zh-CN" altLang="zh-CN"/>
              <a:t>功能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平行四边形</a:t>
            </a:r>
            <a:r>
              <a:rPr lang="zh-CN" altLang="zh-CN"/>
              <a:t>框表示数据的输入或输出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菱形</a:t>
            </a:r>
            <a:r>
              <a:rPr lang="zh-CN" altLang="zh-CN"/>
              <a:t>框表示条件判断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圆圈</a:t>
            </a:r>
            <a:r>
              <a:rPr lang="zh-CN" altLang="zh-CN"/>
              <a:t>表示连接点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箭头</a:t>
            </a:r>
            <a:r>
              <a:rPr lang="zh-CN" altLang="zh-CN"/>
              <a:t>线表示算法流程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Y</a:t>
            </a:r>
            <a:r>
              <a:rPr lang="zh-CN" altLang="zh-CN" smtClean="0"/>
              <a:t>（</a:t>
            </a:r>
            <a:r>
              <a:rPr lang="zh-CN" altLang="en-US" smtClean="0"/>
              <a:t>是</a:t>
            </a:r>
            <a:r>
              <a:rPr lang="zh-CN" altLang="zh-CN" smtClean="0"/>
              <a:t>）</a:t>
            </a:r>
            <a:r>
              <a:rPr lang="zh-CN" altLang="zh-CN"/>
              <a:t>表示条件</a:t>
            </a:r>
            <a:r>
              <a:rPr lang="zh-CN" altLang="zh-CN" smtClean="0"/>
              <a:t>成立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en-US" altLang="zh-CN" smtClean="0"/>
              <a:t>N</a:t>
            </a:r>
            <a:r>
              <a:rPr lang="zh-CN" altLang="zh-CN" smtClean="0"/>
              <a:t>（</a:t>
            </a:r>
            <a:r>
              <a:rPr lang="zh-CN" altLang="en-US" smtClean="0"/>
              <a:t>否</a:t>
            </a:r>
            <a:r>
              <a:rPr lang="zh-CN" altLang="zh-CN" smtClean="0"/>
              <a:t>）</a:t>
            </a:r>
            <a:r>
              <a:rPr lang="zh-CN" altLang="zh-CN"/>
              <a:t>表示条件不成立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56386" y="1873578"/>
            <a:ext cx="4718050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）第</a:t>
            </a:r>
            <a:r>
              <a:rPr lang="en-US" altLang="zh-CN"/>
              <a:t>2</a:t>
            </a:r>
            <a:r>
              <a:rPr lang="zh-CN" altLang="zh-CN"/>
              <a:t>次二</a:t>
            </a:r>
            <a:r>
              <a:rPr lang="zh-CN" altLang="zh-CN" smtClean="0"/>
              <a:t>分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en-US" altLang="zh-CN"/>
              <a:t>low</a:t>
            </a:r>
            <a:r>
              <a:rPr lang="zh-CN" altLang="zh-CN"/>
              <a:t>指针移到第</a:t>
            </a:r>
            <a:r>
              <a:rPr lang="en-US" altLang="zh-CN"/>
              <a:t>5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计算</a:t>
            </a:r>
            <a:r>
              <a:rPr lang="zh-CN" altLang="zh-CN"/>
              <a:t>中位数</a:t>
            </a:r>
            <a:r>
              <a:rPr lang="en-US" altLang="zh-CN"/>
              <a:t>mid=</a:t>
            </a:r>
            <a:r>
              <a:rPr lang="zh-CN" altLang="zh-CN"/>
              <a:t>（</a:t>
            </a:r>
            <a:r>
              <a:rPr lang="en-US" altLang="zh-CN"/>
              <a:t>5+10</a:t>
            </a:r>
            <a:r>
              <a:rPr lang="zh-CN" altLang="zh-CN"/>
              <a:t>）</a:t>
            </a:r>
            <a:r>
              <a:rPr lang="en-US" altLang="zh-CN"/>
              <a:t>/2=7.5</a:t>
            </a:r>
            <a:r>
              <a:rPr lang="zh-CN" altLang="zh-CN" smtClean="0"/>
              <a:t>，取</a:t>
            </a:r>
            <a:r>
              <a:rPr lang="zh-CN" altLang="zh-CN"/>
              <a:t>整</a:t>
            </a:r>
            <a:r>
              <a:rPr lang="zh-CN" altLang="zh-CN" smtClean="0"/>
              <a:t>后</a:t>
            </a:r>
            <a:r>
              <a:rPr lang="en-US" altLang="zh-CN" smtClean="0"/>
              <a:t>mid</a:t>
            </a:r>
            <a:r>
              <a:rPr lang="zh-CN" altLang="zh-CN"/>
              <a:t>指针移到第</a:t>
            </a:r>
            <a:r>
              <a:rPr lang="en-US" altLang="zh-CN"/>
              <a:t>7</a:t>
            </a:r>
            <a:r>
              <a:rPr lang="zh-CN" altLang="zh-CN"/>
              <a:t>个元素（</a:t>
            </a:r>
            <a:r>
              <a:rPr lang="en-US" altLang="zh-CN"/>
              <a:t>55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/>
              <a:t>第</a:t>
            </a:r>
            <a:r>
              <a:rPr lang="en-US" altLang="zh-CN"/>
              <a:t>7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55</a:t>
            </a:r>
            <a:r>
              <a:rPr lang="zh-CN" altLang="en-US" smtClean="0"/>
              <a:t>）</a:t>
            </a:r>
            <a:r>
              <a:rPr lang="zh-CN" altLang="zh-CN" smtClean="0"/>
              <a:t>与查找元素</a:t>
            </a:r>
            <a:r>
              <a:rPr lang="zh-CN" altLang="zh-CN"/>
              <a:t>（</a:t>
            </a:r>
            <a:r>
              <a:rPr lang="en-US" altLang="zh-CN"/>
              <a:t>58</a:t>
            </a:r>
            <a:r>
              <a:rPr lang="zh-CN" altLang="zh-CN" smtClean="0"/>
              <a:t>）比较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由于</a:t>
            </a:r>
            <a:r>
              <a:rPr lang="en-US" altLang="zh-CN"/>
              <a:t>55&lt;58</a:t>
            </a:r>
            <a:r>
              <a:rPr lang="zh-CN" altLang="zh-CN"/>
              <a:t>，因此查找的元素在第</a:t>
            </a:r>
            <a:r>
              <a:rPr lang="en-US" altLang="zh-CN"/>
              <a:t>7</a:t>
            </a:r>
            <a:r>
              <a:rPr lang="zh-CN" altLang="zh-CN"/>
              <a:t>个元素之后。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39466737"/>
              </p:ext>
            </p:extLst>
          </p:nvPr>
        </p:nvGraphicFramePr>
        <p:xfrm>
          <a:off x="680482" y="1477195"/>
          <a:ext cx="11256340" cy="1023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412576"/>
                <a:gridCol w="842837"/>
                <a:gridCol w="950092"/>
                <a:gridCol w="95143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low=5</a:t>
                      </a: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d=5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5561227"/>
              </p:ext>
            </p:extLst>
          </p:nvPr>
        </p:nvGraphicFramePr>
        <p:xfrm>
          <a:off x="726552" y="3245811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345241"/>
                <a:gridCol w="850605"/>
                <a:gridCol w="1254641"/>
                <a:gridCol w="706451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low=5</a:t>
                      </a: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mid=7</a:t>
                      </a: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6622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）第</a:t>
            </a:r>
            <a:r>
              <a:rPr lang="en-US" altLang="zh-CN"/>
              <a:t>3</a:t>
            </a:r>
            <a:r>
              <a:rPr lang="zh-CN" altLang="zh-CN"/>
              <a:t>次二</a:t>
            </a:r>
            <a:r>
              <a:rPr lang="zh-CN" altLang="zh-CN" smtClean="0"/>
              <a:t>分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en-US" altLang="zh-CN"/>
              <a:t>low</a:t>
            </a:r>
            <a:r>
              <a:rPr lang="zh-CN" altLang="zh-CN"/>
              <a:t>指针移到第</a:t>
            </a:r>
            <a:r>
              <a:rPr lang="en-US" altLang="zh-CN"/>
              <a:t>7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计算</a:t>
            </a:r>
            <a:r>
              <a:rPr lang="zh-CN" altLang="zh-CN"/>
              <a:t>中位数</a:t>
            </a:r>
            <a:r>
              <a:rPr lang="en-US" altLang="zh-CN"/>
              <a:t>mid=</a:t>
            </a:r>
            <a:r>
              <a:rPr lang="zh-CN" altLang="zh-CN"/>
              <a:t>（</a:t>
            </a:r>
            <a:r>
              <a:rPr lang="en-US" altLang="zh-CN"/>
              <a:t>7+10</a:t>
            </a:r>
            <a:r>
              <a:rPr lang="zh-CN" altLang="zh-CN"/>
              <a:t>）</a:t>
            </a:r>
            <a:r>
              <a:rPr lang="en-US" altLang="zh-CN"/>
              <a:t>/2=8.5</a:t>
            </a:r>
            <a:r>
              <a:rPr lang="zh-CN" altLang="zh-CN"/>
              <a:t>，取整</a:t>
            </a:r>
            <a:r>
              <a:rPr lang="zh-CN" altLang="zh-CN" smtClean="0"/>
              <a:t>后</a:t>
            </a:r>
            <a:r>
              <a:rPr lang="en-US" altLang="zh-CN" smtClean="0"/>
              <a:t>mid</a:t>
            </a:r>
            <a:r>
              <a:rPr lang="zh-CN" altLang="zh-CN"/>
              <a:t>指针移到第</a:t>
            </a:r>
            <a:r>
              <a:rPr lang="en-US" altLang="zh-CN"/>
              <a:t>8</a:t>
            </a:r>
            <a:r>
              <a:rPr lang="zh-CN" altLang="zh-CN"/>
              <a:t>个元素（</a:t>
            </a:r>
            <a:r>
              <a:rPr lang="en-US" altLang="zh-CN"/>
              <a:t>58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endParaRPr lang="en-US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第</a:t>
            </a:r>
            <a:r>
              <a:rPr lang="en-US" altLang="zh-CN"/>
              <a:t>8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58</a:t>
            </a:r>
            <a:r>
              <a:rPr lang="zh-CN" altLang="en-US" smtClean="0"/>
              <a:t>）</a:t>
            </a:r>
            <a:r>
              <a:rPr lang="zh-CN" altLang="zh-CN" smtClean="0"/>
              <a:t>与查找元素</a:t>
            </a:r>
            <a:r>
              <a:rPr lang="zh-CN" altLang="zh-CN"/>
              <a:t>（</a:t>
            </a:r>
            <a:r>
              <a:rPr lang="en-US" altLang="zh-CN"/>
              <a:t>58</a:t>
            </a:r>
            <a:r>
              <a:rPr lang="zh-CN" altLang="zh-CN"/>
              <a:t>）进行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由于</a:t>
            </a:r>
            <a:r>
              <a:rPr lang="en-US" altLang="zh-CN"/>
              <a:t>58=58</a:t>
            </a:r>
            <a:r>
              <a:rPr lang="zh-CN" altLang="zh-CN" smtClean="0"/>
              <a:t>，元素</a:t>
            </a:r>
            <a:r>
              <a:rPr lang="zh-CN" altLang="zh-CN"/>
              <a:t>匹配成功</a:t>
            </a:r>
            <a:r>
              <a:rPr lang="zh-CN" altLang="zh-CN" smtClean="0"/>
              <a:t>，</a:t>
            </a:r>
            <a:r>
              <a:rPr lang="zh-CN" altLang="en-US" smtClean="0"/>
              <a:t>输出找到的</a:t>
            </a:r>
            <a:r>
              <a:rPr lang="zh-CN" altLang="zh-CN" smtClean="0"/>
              <a:t>元素</a:t>
            </a:r>
            <a:r>
              <a:rPr lang="zh-CN" altLang="en-US" smtClean="0"/>
              <a:t>（</a:t>
            </a:r>
            <a:r>
              <a:rPr lang="en-US" altLang="zh-CN" smtClean="0"/>
              <a:t>58</a:t>
            </a:r>
            <a:r>
              <a:rPr lang="zh-CN" altLang="en-US" smtClean="0"/>
              <a:t>）和它的位置（</a:t>
            </a:r>
            <a:r>
              <a:rPr lang="en-US" altLang="zh-CN" smtClean="0"/>
              <a:t>8</a:t>
            </a:r>
            <a:r>
              <a:rPr lang="zh-CN" altLang="en-US" smtClean="0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8041501"/>
              </p:ext>
            </p:extLst>
          </p:nvPr>
        </p:nvGraphicFramePr>
        <p:xfrm>
          <a:off x="726552" y="1448834"/>
          <a:ext cx="11256340" cy="1023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140646"/>
                <a:gridCol w="1345241"/>
                <a:gridCol w="850605"/>
                <a:gridCol w="1329069"/>
                <a:gridCol w="63202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low=7</a:t>
                      </a:r>
                      <a:endParaRPr lang="zh-CN" altLang="zh-CN" sz="200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mid=7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74638862"/>
              </p:ext>
            </p:extLst>
          </p:nvPr>
        </p:nvGraphicFramePr>
        <p:xfrm>
          <a:off x="726552" y="3245811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954799"/>
                <a:gridCol w="903767"/>
                <a:gridCol w="903767"/>
                <a:gridCol w="1477926"/>
                <a:gridCol w="1244009"/>
                <a:gridCol w="764749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2000" b="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mid=8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2633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在数列：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89</a:t>
            </a:r>
            <a:r>
              <a:rPr lang="zh-CN" altLang="en-US" dirty="0" smtClean="0"/>
              <a:t>中，</a:t>
            </a:r>
            <a:r>
              <a:rPr lang="zh-CN" altLang="zh-CN" dirty="0"/>
              <a:t>二分</a:t>
            </a:r>
            <a:r>
              <a:rPr lang="zh-CN" altLang="en-US" dirty="0" smtClean="0"/>
              <a:t>查找</a:t>
            </a:r>
            <a:r>
              <a:rPr lang="en-US" altLang="zh-CN" dirty="0" smtClean="0"/>
              <a:t>56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914" y="1249144"/>
            <a:ext cx="12148703" cy="38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203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二</a:t>
            </a:r>
            <a:r>
              <a:rPr lang="zh-CN" altLang="zh-CN" b="1"/>
              <a:t>分查找算法思想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en-US" smtClean="0"/>
              <a:t>算法思想： </a:t>
            </a:r>
            <a:endParaRPr lang="en-US" altLang="zh-CN" smtClean="0"/>
          </a:p>
          <a:p>
            <a:pPr lvl="2"/>
            <a:r>
              <a:rPr lang="zh-CN" altLang="zh-CN" smtClean="0"/>
              <a:t>不断</a:t>
            </a:r>
            <a:r>
              <a:rPr lang="zh-CN" altLang="zh-CN"/>
              <a:t>将</a:t>
            </a:r>
            <a:r>
              <a:rPr lang="zh-CN" altLang="zh-CN" smtClean="0"/>
              <a:t>列表对半</a:t>
            </a:r>
            <a:r>
              <a:rPr lang="zh-CN" altLang="zh-CN"/>
              <a:t>分割，每次拿中间元素和查找元素进行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匹配成功则宣布查找成功，并指出查找元素的位置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匹配不成功，则继续进行二分查找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查找到最后一个元素仍然没有匹配成功，则宣布</a:t>
            </a:r>
            <a:r>
              <a:rPr lang="zh-CN" altLang="zh-CN" smtClean="0"/>
              <a:t>查找元素</a:t>
            </a:r>
            <a:r>
              <a:rPr lang="zh-CN" altLang="zh-CN"/>
              <a:t>不在列表中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算法平均</a:t>
            </a:r>
            <a:r>
              <a:rPr lang="zh-CN" altLang="zh-CN"/>
              <a:t>复杂度为</a:t>
            </a:r>
            <a:r>
              <a:rPr lang="en-US" altLang="zh-CN" smtClean="0"/>
              <a:t>O(longn)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r>
              <a:rPr lang="zh-CN" altLang="zh-CN" smtClean="0"/>
              <a:t>比较</a:t>
            </a:r>
            <a:r>
              <a:rPr lang="zh-CN" altLang="zh-CN"/>
              <a:t>次数少，查找速度快，平均性能好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缺点</a:t>
            </a:r>
            <a:r>
              <a:rPr lang="zh-CN" altLang="en-US" smtClean="0"/>
              <a:t>：</a:t>
            </a:r>
            <a:r>
              <a:rPr lang="zh-CN" altLang="zh-CN" smtClean="0"/>
              <a:t>待查</a:t>
            </a:r>
            <a:r>
              <a:rPr lang="zh-CN" altLang="zh-CN"/>
              <a:t>列表为有序表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952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63386" y="2980307"/>
            <a:ext cx="7428614" cy="3877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索引</a:t>
            </a:r>
            <a:r>
              <a:rPr lang="zh-CN" altLang="en-US" dirty="0"/>
              <a:t>顺序</a:t>
            </a:r>
            <a:r>
              <a:rPr lang="zh-CN" altLang="en-US" dirty="0" smtClean="0"/>
              <a:t>查找</a:t>
            </a:r>
            <a:r>
              <a:rPr lang="zh-CN" altLang="en-US" sz="1800" dirty="0" smtClean="0"/>
              <a:t>（</a:t>
            </a:r>
            <a:r>
              <a:rPr lang="zh-CN" altLang="en-US" sz="1800" dirty="0"/>
              <a:t>分块查找</a:t>
            </a:r>
            <a:r>
              <a:rPr lang="zh-CN" altLang="en-US" sz="1800" dirty="0" smtClean="0"/>
              <a:t>）</a:t>
            </a:r>
            <a:r>
              <a:rPr lang="zh-CN" altLang="en-US" dirty="0" smtClean="0"/>
              <a:t>算法。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索引是数据库应用最多的排序算法。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索引查找是</a:t>
            </a:r>
            <a:r>
              <a:rPr lang="zh-CN" altLang="en-US" dirty="0"/>
              <a:t>顺序查找</a:t>
            </a:r>
            <a:r>
              <a:rPr lang="zh-CN" altLang="en-US" dirty="0" smtClean="0"/>
              <a:t>的改进</a:t>
            </a:r>
            <a:r>
              <a:rPr lang="zh-CN" altLang="en-US" dirty="0"/>
              <a:t>方法。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/>
              <a:t>建立</a:t>
            </a:r>
            <a:r>
              <a:rPr lang="zh-CN" altLang="en-US" dirty="0" smtClean="0"/>
              <a:t>索引：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将元素划分</a:t>
            </a:r>
            <a:r>
              <a:rPr lang="zh-CN" altLang="en-US" dirty="0"/>
              <a:t>为</a:t>
            </a:r>
            <a:r>
              <a:rPr lang="en-US" altLang="zh-CN" dirty="0"/>
              <a:t>m</a:t>
            </a:r>
            <a:r>
              <a:rPr lang="zh-CN" altLang="en-US" dirty="0" smtClean="0"/>
              <a:t>块；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每块</a:t>
            </a:r>
            <a:r>
              <a:rPr lang="zh-CN" altLang="en-US" dirty="0"/>
              <a:t>中</a:t>
            </a:r>
            <a:r>
              <a:rPr lang="zh-CN" altLang="en-US" dirty="0" smtClean="0"/>
              <a:t>的元素</a:t>
            </a:r>
            <a:r>
              <a:rPr lang="zh-CN" altLang="en-US" dirty="0"/>
              <a:t>不必有序，但块与块之间</a:t>
            </a:r>
            <a:r>
              <a:rPr lang="zh-CN" altLang="en-US" dirty="0" smtClean="0"/>
              <a:t>必须有序；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即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快</a:t>
            </a:r>
            <a:r>
              <a:rPr lang="zh-CN" altLang="en-US" dirty="0" smtClean="0"/>
              <a:t>中任一元素都</a:t>
            </a:r>
            <a:r>
              <a:rPr lang="zh-CN" altLang="en-US" dirty="0"/>
              <a:t>必须小于第</a:t>
            </a:r>
            <a:r>
              <a:rPr lang="en-US" altLang="zh-CN" dirty="0"/>
              <a:t>2</a:t>
            </a:r>
            <a:r>
              <a:rPr lang="zh-CN" altLang="en-US" dirty="0"/>
              <a:t>块中任一</a:t>
            </a:r>
            <a:r>
              <a:rPr lang="zh-CN" altLang="en-US" dirty="0" smtClean="0"/>
              <a:t>元素，</a:t>
            </a:r>
            <a:r>
              <a:rPr lang="en-US" altLang="zh-CN" dirty="0" smtClean="0"/>
              <a:t>……</a:t>
            </a:r>
          </a:p>
          <a:p>
            <a:pPr lvl="3"/>
            <a:r>
              <a:rPr lang="zh-CN" altLang="en-US" dirty="0" smtClean="0"/>
              <a:t>选取</a:t>
            </a:r>
            <a:r>
              <a:rPr lang="zh-CN" altLang="en-US" dirty="0"/>
              <a:t>各块中最大关键字构成索引</a:t>
            </a:r>
            <a:r>
              <a:rPr lang="zh-CN" altLang="en-US" dirty="0" smtClean="0"/>
              <a:t>表。</a:t>
            </a:r>
            <a:endParaRPr lang="zh-CN" altLang="en-US" dirty="0"/>
          </a:p>
          <a:p>
            <a:pPr lvl="3"/>
            <a:endParaRPr lang="en-US" altLang="zh-CN" dirty="0"/>
          </a:p>
          <a:p>
            <a:pPr lvl="2"/>
            <a:r>
              <a:rPr lang="zh-CN" altLang="en-US" dirty="0" smtClean="0"/>
              <a:t>查询算法：</a:t>
            </a:r>
            <a:endParaRPr lang="zh-CN" altLang="en-US" dirty="0"/>
          </a:p>
          <a:p>
            <a:pPr lvl="3"/>
            <a:r>
              <a:rPr lang="zh-CN" altLang="en-US" dirty="0" smtClean="0"/>
              <a:t>对</a:t>
            </a:r>
            <a:r>
              <a:rPr lang="zh-CN" altLang="en-US" dirty="0"/>
              <a:t>索引表进行二分查找或顺序</a:t>
            </a:r>
            <a:r>
              <a:rPr lang="zh-CN" altLang="en-US" dirty="0" smtClean="0"/>
              <a:t>查找；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确定</a:t>
            </a:r>
            <a:r>
              <a:rPr lang="zh-CN" altLang="en-US" dirty="0"/>
              <a:t>待查记录</a:t>
            </a:r>
            <a:r>
              <a:rPr lang="zh-CN" altLang="en-US" dirty="0" smtClean="0"/>
              <a:t>在主表哪</a:t>
            </a:r>
            <a:r>
              <a:rPr lang="zh-CN" altLang="en-US" dirty="0"/>
              <a:t>一块中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在主表确定</a:t>
            </a:r>
            <a:r>
              <a:rPr lang="zh-CN" altLang="en-US" dirty="0"/>
              <a:t>的快</a:t>
            </a:r>
            <a:r>
              <a:rPr lang="zh-CN" altLang="en-US" dirty="0" smtClean="0"/>
              <a:t>中顺序查找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723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426845990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3859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数据结构</a:t>
            </a:r>
            <a:r>
              <a:rPr lang="zh-CN" altLang="zh-CN" b="1"/>
              <a:t>的发展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早期计算机主要处理</a:t>
            </a:r>
            <a:r>
              <a:rPr lang="zh-CN" altLang="zh-CN" b="1">
                <a:solidFill>
                  <a:srgbClr val="C00000"/>
                </a:solidFill>
              </a:rPr>
              <a:t>数值计算</a:t>
            </a:r>
            <a:r>
              <a:rPr lang="zh-CN" altLang="zh-CN" smtClean="0"/>
              <a:t>问题</a:t>
            </a:r>
            <a:r>
              <a:rPr lang="zh-CN" altLang="en-US" smtClean="0"/>
              <a:t>，</a:t>
            </a:r>
            <a:r>
              <a:rPr lang="zh-CN" altLang="zh-CN" smtClean="0"/>
              <a:t>无须</a:t>
            </a:r>
            <a:r>
              <a:rPr lang="zh-CN" altLang="zh-CN"/>
              <a:t>重视数据结构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计算机应用</a:t>
            </a:r>
            <a:r>
              <a:rPr lang="zh-CN" altLang="zh-CN"/>
              <a:t>领域的不断扩大，</a:t>
            </a:r>
            <a:r>
              <a:rPr lang="zh-CN" altLang="zh-CN" b="1">
                <a:solidFill>
                  <a:srgbClr val="C00000"/>
                </a:solidFill>
              </a:rPr>
              <a:t>非数值计算</a:t>
            </a:r>
            <a:r>
              <a:rPr lang="zh-CN" altLang="zh-CN"/>
              <a:t>问题越来越广泛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非数值数据很难</a:t>
            </a:r>
            <a:r>
              <a:rPr lang="zh-CN" altLang="zh-CN"/>
              <a:t>用数学</a:t>
            </a:r>
            <a:r>
              <a:rPr lang="zh-CN" altLang="zh-CN" smtClean="0"/>
              <a:t>方程式描述</a:t>
            </a:r>
            <a:r>
              <a:rPr lang="zh-CN" altLang="en-US" smtClean="0"/>
              <a:t>，需要</a:t>
            </a:r>
            <a:r>
              <a:rPr lang="zh-CN" altLang="zh-CN" smtClean="0"/>
              <a:t>设计合适</a:t>
            </a:r>
            <a:r>
              <a:rPr lang="zh-CN" altLang="zh-CN"/>
              <a:t>的</a:t>
            </a:r>
            <a:r>
              <a:rPr lang="zh-CN" altLang="zh-CN" smtClean="0"/>
              <a:t>数据结构。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尼古拉斯·沃斯</a:t>
            </a:r>
            <a:r>
              <a:rPr lang="zh-CN" altLang="zh-CN" sz="1800"/>
              <a:t>（</a:t>
            </a:r>
            <a:r>
              <a:rPr lang="en-US" altLang="zh-CN" sz="1800"/>
              <a:t>Niklaus Emil </a:t>
            </a:r>
            <a:r>
              <a:rPr lang="en-US" altLang="zh-CN" sz="1800" smtClean="0"/>
              <a:t>Wirth</a:t>
            </a:r>
            <a:r>
              <a:rPr lang="zh-CN" altLang="zh-CN" sz="1800" smtClean="0"/>
              <a:t>）</a:t>
            </a:r>
            <a:r>
              <a:rPr lang="zh-CN" altLang="zh-CN" smtClean="0"/>
              <a:t>指出：</a:t>
            </a:r>
            <a:r>
              <a:rPr lang="zh-CN" altLang="zh-CN" b="1" smtClean="0">
                <a:solidFill>
                  <a:srgbClr val="C00000"/>
                </a:solidFill>
              </a:rPr>
              <a:t>算法</a:t>
            </a:r>
            <a:r>
              <a:rPr lang="en-US" altLang="zh-CN" b="1">
                <a:solidFill>
                  <a:srgbClr val="C00000"/>
                </a:solidFill>
              </a:rPr>
              <a:t>+</a:t>
            </a:r>
            <a:r>
              <a:rPr lang="zh-CN" altLang="zh-CN" b="1">
                <a:solidFill>
                  <a:srgbClr val="C00000"/>
                </a:solidFill>
              </a:rPr>
              <a:t>数据结构</a:t>
            </a:r>
            <a:r>
              <a:rPr lang="en-US" altLang="zh-CN" b="1">
                <a:solidFill>
                  <a:srgbClr val="C00000"/>
                </a:solidFill>
              </a:rPr>
              <a:t>=</a:t>
            </a:r>
            <a:r>
              <a:rPr lang="zh-CN" altLang="zh-CN" b="1" smtClean="0">
                <a:solidFill>
                  <a:srgbClr val="C00000"/>
                </a:solidFill>
              </a:rPr>
              <a:t>程序</a:t>
            </a:r>
            <a:endParaRPr lang="en-US" altLang="zh-CN" b="1" smtClean="0">
              <a:solidFill>
                <a:srgbClr val="C00000"/>
              </a:solidFill>
            </a:endParaRP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高德纳</a:t>
            </a:r>
            <a:r>
              <a:rPr lang="zh-CN" altLang="zh-CN" sz="1800"/>
              <a:t>（</a:t>
            </a:r>
            <a:r>
              <a:rPr lang="en-US" altLang="zh-CN" sz="1800"/>
              <a:t>Donald Ervin Knuth</a:t>
            </a:r>
            <a:r>
              <a:rPr lang="zh-CN" altLang="zh-CN" sz="1800"/>
              <a:t>）</a:t>
            </a:r>
            <a:r>
              <a:rPr lang="zh-CN" altLang="zh-CN"/>
              <a:t>开创了数据结构的最初</a:t>
            </a:r>
            <a:r>
              <a:rPr lang="zh-CN" altLang="zh-CN" smtClean="0"/>
              <a:t>体系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他</a:t>
            </a:r>
            <a:r>
              <a:rPr lang="zh-CN" altLang="en-US" smtClean="0"/>
              <a:t>在</a:t>
            </a:r>
            <a:r>
              <a:rPr lang="zh-CN" altLang="zh-CN" smtClean="0"/>
              <a:t>《计算机程序设计艺术》</a:t>
            </a:r>
            <a:r>
              <a:rPr lang="zh-CN" altLang="zh-CN"/>
              <a:t>第一卷</a:t>
            </a:r>
            <a:r>
              <a:rPr lang="zh-CN" altLang="zh-CN" smtClean="0"/>
              <a:t>《基本算法》</a:t>
            </a:r>
            <a:r>
              <a:rPr lang="zh-CN" altLang="en-US" smtClean="0"/>
              <a:t>中，</a:t>
            </a:r>
            <a:r>
              <a:rPr lang="zh-CN" altLang="zh-CN" smtClean="0"/>
              <a:t>系统阐述</a:t>
            </a:r>
            <a:r>
              <a:rPr lang="zh-CN" altLang="en-US" smtClean="0"/>
              <a:t>了</a:t>
            </a:r>
            <a:r>
              <a:rPr lang="zh-CN" altLang="zh-CN" smtClean="0">
                <a:solidFill>
                  <a:srgbClr val="C00000"/>
                </a:solidFill>
              </a:rPr>
              <a:t>数据</a:t>
            </a:r>
            <a:r>
              <a:rPr lang="zh-CN" altLang="zh-CN">
                <a:solidFill>
                  <a:srgbClr val="C00000"/>
                </a:solidFill>
              </a:rPr>
              <a:t>逻辑结构</a:t>
            </a:r>
            <a:r>
              <a:rPr lang="zh-CN" altLang="zh-CN"/>
              <a:t>和</a:t>
            </a:r>
            <a:r>
              <a:rPr lang="zh-CN" altLang="zh-CN">
                <a:solidFill>
                  <a:srgbClr val="C00000"/>
                </a:solidFill>
              </a:rPr>
              <a:t>存储</a:t>
            </a:r>
            <a:r>
              <a:rPr lang="zh-CN" altLang="zh-CN" smtClean="0">
                <a:solidFill>
                  <a:srgbClr val="C00000"/>
                </a:solidFill>
              </a:rPr>
              <a:t>结构</a:t>
            </a:r>
            <a:r>
              <a:rPr lang="zh-CN" altLang="en-US" smtClean="0"/>
              <a:t>，以及</a:t>
            </a:r>
            <a:r>
              <a:rPr lang="zh-CN" altLang="en-US" smtClean="0">
                <a:solidFill>
                  <a:srgbClr val="C00000"/>
                </a:solidFill>
              </a:rPr>
              <a:t>数据</a:t>
            </a:r>
            <a:r>
              <a:rPr lang="zh-CN" altLang="zh-CN" smtClean="0">
                <a:solidFill>
                  <a:srgbClr val="C00000"/>
                </a:solidFill>
              </a:rPr>
              <a:t>操作</a:t>
            </a:r>
            <a:r>
              <a:rPr lang="zh-CN" altLang="en-US" smtClean="0"/>
              <a:t>方法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020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实际</a:t>
            </a:r>
            <a:r>
              <a:rPr lang="zh-CN" altLang="zh-CN" b="1" dirty="0"/>
              <a:t>工作中的数据结构问题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4-27</a:t>
            </a:r>
            <a:r>
              <a:rPr lang="zh-CN" altLang="zh-CN" dirty="0" smtClean="0"/>
              <a:t>】利用</a:t>
            </a:r>
            <a:r>
              <a:rPr lang="zh-CN" altLang="zh-CN" b="1" dirty="0">
                <a:solidFill>
                  <a:srgbClr val="C00000"/>
                </a:solidFill>
              </a:rPr>
              <a:t>表</a:t>
            </a:r>
            <a:r>
              <a:rPr lang="zh-CN" altLang="zh-CN" dirty="0"/>
              <a:t>对问题进行描述</a:t>
            </a:r>
            <a:r>
              <a:rPr lang="zh-CN" altLang="zh-CN" dirty="0" smtClean="0"/>
              <a:t>。表</a:t>
            </a:r>
            <a:r>
              <a:rPr lang="zh-CN" altLang="zh-CN" dirty="0"/>
              <a:t>就是一个数据结构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en-US" dirty="0" smtClean="0"/>
              <a:t>由 </a:t>
            </a:r>
            <a:r>
              <a:rPr lang="zh-CN" altLang="zh-CN" dirty="0" smtClean="0"/>
              <a:t>记录</a:t>
            </a:r>
            <a:r>
              <a:rPr lang="zh-CN" altLang="en-US" dirty="0" smtClean="0"/>
              <a:t>组成</a:t>
            </a:r>
            <a:r>
              <a:rPr lang="zh-CN" altLang="zh-CN" dirty="0" smtClean="0"/>
              <a:t>，表</a:t>
            </a:r>
            <a:r>
              <a:rPr lang="zh-CN" altLang="zh-CN" dirty="0"/>
              <a:t>在逻辑上是线性结构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zh-CN" dirty="0"/>
              <a:t>中</a:t>
            </a:r>
            <a:r>
              <a:rPr lang="zh-CN" altLang="zh-CN" dirty="0" smtClean="0"/>
              <a:t>的记录</a:t>
            </a:r>
            <a:r>
              <a:rPr lang="zh-CN" altLang="en-US" dirty="0" smtClean="0"/>
              <a:t>与：</a:t>
            </a:r>
            <a:r>
              <a:rPr lang="zh-CN" altLang="zh-CN" dirty="0" smtClean="0"/>
              <a:t>学</a:t>
            </a:r>
            <a:r>
              <a:rPr lang="zh-CN" altLang="zh-CN" dirty="0"/>
              <a:t>号、姓名等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，也是</a:t>
            </a:r>
            <a:r>
              <a:rPr lang="zh-CN" altLang="zh-CN" dirty="0" smtClean="0"/>
              <a:t>线性关系。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表</a:t>
            </a:r>
            <a:r>
              <a:rPr lang="zh-CN" altLang="zh-CN" dirty="0"/>
              <a:t>可以</a:t>
            </a:r>
            <a:r>
              <a:rPr lang="zh-CN" altLang="zh-CN" dirty="0" smtClean="0"/>
              <a:t>用连续的</a:t>
            </a:r>
            <a:r>
              <a:rPr lang="zh-CN" altLang="zh-CN" dirty="0"/>
              <a:t>内存单元</a:t>
            </a:r>
            <a:r>
              <a:rPr lang="zh-CN" altLang="zh-CN" sz="1600" dirty="0"/>
              <a:t>（如数组</a:t>
            </a:r>
            <a:r>
              <a:rPr lang="zh-CN" altLang="zh-CN" sz="1600" dirty="0" smtClean="0"/>
              <a:t>）</a:t>
            </a:r>
            <a:r>
              <a:rPr lang="zh-CN" altLang="zh-CN" dirty="0" smtClean="0"/>
              <a:t>存放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这是数据的存储</a:t>
            </a:r>
            <a:r>
              <a:rPr lang="zh-CN" altLang="zh-CN" dirty="0"/>
              <a:t>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可对表</a:t>
            </a:r>
            <a:r>
              <a:rPr lang="zh-CN" altLang="zh-CN" dirty="0"/>
              <a:t>中的数据进行查询，修改，删除</a:t>
            </a:r>
            <a:r>
              <a:rPr lang="zh-CN" altLang="zh-CN" dirty="0" smtClean="0"/>
              <a:t>等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1876330"/>
              </p:ext>
            </p:extLst>
          </p:nvPr>
        </p:nvGraphicFramePr>
        <p:xfrm>
          <a:off x="1036023" y="2914821"/>
          <a:ext cx="10542832" cy="3283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197"/>
                <a:gridCol w="2013129"/>
                <a:gridCol w="2289003"/>
                <a:gridCol w="1584407"/>
                <a:gridCol w="1849096"/>
              </a:tblGrid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年级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成绩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聂东海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石僮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G2013060104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孙锡文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G2013060105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丁长城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G2013060106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曾海涛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G2013060107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肖佳豪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10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G2013060110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曾文祥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土木工程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4-28</a:t>
            </a:r>
            <a:r>
              <a:rPr lang="zh-CN" altLang="zh-CN" dirty="0" smtClean="0"/>
              <a:t>】</a:t>
            </a:r>
            <a:r>
              <a:rPr lang="en-US" altLang="zh-CN" dirty="0"/>
              <a:t>Oracle</a:t>
            </a:r>
            <a:r>
              <a:rPr lang="zh-CN" altLang="en-US" dirty="0" smtClean="0"/>
              <a:t>数据库中表文件的存储空间逻辑结构。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70097" y="1143590"/>
            <a:ext cx="8252637" cy="46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94074" y="2377258"/>
            <a:ext cx="9097926" cy="4480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4-28</a:t>
            </a:r>
            <a:r>
              <a:rPr lang="zh-CN" altLang="zh-CN" dirty="0" smtClean="0"/>
              <a:t>】利用</a:t>
            </a:r>
            <a:r>
              <a:rPr lang="zh-CN" altLang="zh-CN" b="1" dirty="0">
                <a:solidFill>
                  <a:srgbClr val="C00000"/>
                </a:solidFill>
              </a:rPr>
              <a:t>树</a:t>
            </a:r>
            <a:r>
              <a:rPr lang="zh-CN" altLang="zh-CN" dirty="0"/>
              <a:t>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计算机文件系统是</a:t>
            </a:r>
            <a:r>
              <a:rPr lang="zh-CN" altLang="zh-CN" dirty="0"/>
              <a:t>一种典型的树形</a:t>
            </a:r>
            <a:r>
              <a:rPr lang="zh-CN" altLang="zh-CN" dirty="0" smtClean="0"/>
              <a:t>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计算机一般采用倒置树表示，即</a:t>
            </a:r>
            <a:r>
              <a:rPr lang="zh-CN" altLang="en-US" dirty="0" smtClean="0">
                <a:solidFill>
                  <a:srgbClr val="C00000"/>
                </a:solidFill>
              </a:rPr>
              <a:t>树根朝上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如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文件系统的树形结构。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5575" y="2615609"/>
            <a:ext cx="2757746" cy="3104707"/>
            <a:chOff x="4695825" y="1296988"/>
            <a:chExt cx="4060825" cy="4008437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6667500" y="12969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219825" y="21717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7262813" y="21717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686425" y="30861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6677025" y="30861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204075" y="31003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7831138" y="3127375"/>
              <a:ext cx="392112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6492875" y="16510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970713" y="1624013"/>
              <a:ext cx="387350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5838825" y="25003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6524625" y="24765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7327900" y="2525713"/>
              <a:ext cx="209550" cy="557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7567613" y="2525713"/>
              <a:ext cx="417512" cy="584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219825" y="30861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H="1">
              <a:off x="6448425" y="2552700"/>
              <a:ext cx="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6753225" y="40005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7796213" y="40005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198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7210425" y="49149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7737475" y="4929188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8364538" y="4956175"/>
              <a:ext cx="392112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H="1">
              <a:off x="7026275" y="34798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7504113" y="3452813"/>
              <a:ext cx="387350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6372225" y="43291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7058025" y="43053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>
              <a:off x="7861300" y="4354513"/>
              <a:ext cx="209550" cy="557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8101013" y="4354513"/>
              <a:ext cx="417512" cy="584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5229225" y="40005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46958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5686425" y="4914900"/>
              <a:ext cx="393700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5502275" y="3479800"/>
              <a:ext cx="328613" cy="530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 flipH="1">
              <a:off x="4848225" y="4329113"/>
              <a:ext cx="474663" cy="5857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534025" y="4305300"/>
              <a:ext cx="304800" cy="609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5229225" y="4914900"/>
              <a:ext cx="392113" cy="34925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57825" y="4381500"/>
              <a:ext cx="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7400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4-3</a:t>
            </a:r>
            <a:r>
              <a:rPr lang="zh-CN" altLang="zh-CN" dirty="0" smtClean="0"/>
              <a:t>】用</a:t>
            </a:r>
            <a:r>
              <a:rPr lang="zh-CN" altLang="zh-CN" dirty="0"/>
              <a:t>流程图表示：输入</a:t>
            </a:r>
            <a:r>
              <a:rPr lang="en-US" altLang="zh-CN" dirty="0"/>
              <a:t>x</a:t>
            </a:r>
            <a:r>
              <a:rPr lang="zh-CN" altLang="zh-CN" dirty="0"/>
              <a:t>、</a:t>
            </a:r>
            <a:r>
              <a:rPr lang="en-US" altLang="zh-CN" dirty="0"/>
              <a:t>y</a:t>
            </a:r>
            <a:r>
              <a:rPr lang="zh-CN" altLang="zh-CN" dirty="0"/>
              <a:t>，计算</a:t>
            </a:r>
            <a:r>
              <a:rPr lang="en-US" altLang="zh-CN" dirty="0"/>
              <a:t>z=</a:t>
            </a:r>
            <a:r>
              <a:rPr lang="en-US" altLang="zh-CN" dirty="0" err="1"/>
              <a:t>x÷y</a:t>
            </a:r>
            <a:r>
              <a:rPr lang="zh-CN" altLang="zh-CN" dirty="0"/>
              <a:t>，输出</a:t>
            </a:r>
            <a:r>
              <a:rPr lang="en-US" altLang="zh-CN" dirty="0"/>
              <a:t>z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79854" y="1298889"/>
            <a:ext cx="5300663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51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实践工作中</a:t>
            </a:r>
            <a:r>
              <a:rPr lang="zh-CN" altLang="zh-CN" dirty="0" smtClean="0"/>
              <a:t>的树形结构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091185"/>
            <a:ext cx="12192000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632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4-29</a:t>
            </a:r>
            <a:r>
              <a:rPr lang="zh-CN" altLang="zh-CN" dirty="0" smtClean="0"/>
              <a:t>】利用</a:t>
            </a:r>
            <a:r>
              <a:rPr lang="zh-CN" altLang="zh-CN" dirty="0"/>
              <a:t>图形结构对问题进行描述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如交通</a:t>
            </a:r>
            <a:r>
              <a:rPr lang="zh-CN" altLang="zh-CN" dirty="0"/>
              <a:t>线路构成</a:t>
            </a:r>
            <a:r>
              <a:rPr lang="zh-CN" altLang="zh-CN" dirty="0" smtClean="0"/>
              <a:t>了图形结构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大学教学</a:t>
            </a:r>
            <a:r>
              <a:rPr lang="zh-CN" altLang="zh-CN" dirty="0"/>
              <a:t>计划</a:t>
            </a:r>
            <a:r>
              <a:rPr lang="zh-CN" altLang="zh-CN" dirty="0" smtClean="0"/>
              <a:t>中，课程之间的关系</a:t>
            </a:r>
            <a:r>
              <a:rPr lang="zh-CN" altLang="zh-CN" dirty="0"/>
              <a:t>可用图的数据结构来</a:t>
            </a:r>
            <a:r>
              <a:rPr lang="zh-CN" altLang="zh-CN" dirty="0" smtClean="0"/>
              <a:t>表示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交通</a:t>
            </a:r>
            <a:r>
              <a:rPr lang="zh-CN" altLang="zh-CN" dirty="0"/>
              <a:t>灯的管理问题，哥黎斯堡七桥问题，逻辑电路设计问题，数据库管理系统等问题</a:t>
            </a:r>
            <a:r>
              <a:rPr lang="zh-CN" altLang="zh-CN" dirty="0" smtClean="0"/>
              <a:t>，</a:t>
            </a:r>
            <a:r>
              <a:rPr lang="zh-CN" altLang="en-US" dirty="0" smtClean="0"/>
              <a:t>都可以</a:t>
            </a:r>
            <a:r>
              <a:rPr lang="zh-CN" altLang="zh-CN" dirty="0" smtClean="0"/>
              <a:t>用数据结构的“图形结构”描述。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70039" y="2394065"/>
            <a:ext cx="5843847" cy="44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】利用</a:t>
            </a:r>
            <a:r>
              <a:rPr lang="zh-CN" altLang="zh-CN" dirty="0"/>
              <a:t>图形结构对问题进行描述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880523" y="1078556"/>
            <a:ext cx="6828785" cy="5779444"/>
            <a:chOff x="1880523" y="1078556"/>
            <a:chExt cx="6828785" cy="57794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523" y="1078556"/>
              <a:ext cx="6828785" cy="57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6411433" y="6039293"/>
              <a:ext cx="2297875" cy="818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8924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579303"/>
            <a:ext cx="12192000" cy="62786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en-US" dirty="0"/>
              <a:t>实践工作中</a:t>
            </a:r>
            <a:r>
              <a:rPr lang="zh-CN" altLang="zh-CN" dirty="0"/>
              <a:t>的</a:t>
            </a:r>
            <a:r>
              <a:rPr lang="zh-CN" altLang="zh-CN" dirty="0" smtClean="0"/>
              <a:t>图形结构。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505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数据结构</a:t>
            </a:r>
            <a:r>
              <a:rPr lang="zh-CN" altLang="zh-CN" b="1" dirty="0"/>
              <a:t>的定义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/>
              <a:t>是计算机处理符号的总称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数据</a:t>
            </a:r>
            <a:r>
              <a:rPr lang="en-US" altLang="zh-CN" dirty="0" smtClean="0"/>
              <a:t>=</a:t>
            </a:r>
            <a:r>
              <a:rPr lang="zh-CN" altLang="zh-CN" dirty="0" smtClean="0"/>
              <a:t>数值</a:t>
            </a:r>
            <a:r>
              <a:rPr lang="zh-CN" altLang="zh-CN" dirty="0"/>
              <a:t>型</a:t>
            </a:r>
            <a:r>
              <a:rPr lang="zh-CN" altLang="zh-CN" dirty="0" smtClean="0"/>
              <a:t>数据</a:t>
            </a:r>
            <a:r>
              <a:rPr lang="en-US" altLang="zh-CN" dirty="0" smtClean="0"/>
              <a:t>+</a:t>
            </a:r>
            <a:r>
              <a:rPr lang="zh-CN" altLang="zh-CN" dirty="0" smtClean="0"/>
              <a:t>非</a:t>
            </a:r>
            <a:r>
              <a:rPr lang="zh-CN" altLang="zh-CN" dirty="0"/>
              <a:t>数值型数据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数值数据：整数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浮点数</a:t>
            </a:r>
            <a:r>
              <a:rPr lang="zh-CN" altLang="zh-CN" dirty="0"/>
              <a:t>等</a:t>
            </a:r>
            <a:r>
              <a:rPr lang="zh-CN" altLang="zh-CN" dirty="0" smtClean="0"/>
              <a:t>，主要</a:t>
            </a:r>
            <a:r>
              <a:rPr lang="zh-CN" altLang="zh-CN" dirty="0"/>
              <a:t>用于</a:t>
            </a:r>
            <a:r>
              <a:rPr lang="zh-CN" altLang="zh-CN" dirty="0" smtClean="0"/>
              <a:t>工程和</a:t>
            </a:r>
            <a:r>
              <a:rPr lang="zh-CN" altLang="zh-CN" dirty="0"/>
              <a:t>科学计算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非数值数据：</a:t>
            </a:r>
            <a:r>
              <a:rPr lang="zh-CN" altLang="zh-CN" dirty="0"/>
              <a:t>字母，表格，</a:t>
            </a:r>
            <a:r>
              <a:rPr lang="zh-CN" altLang="zh-CN" dirty="0" smtClean="0"/>
              <a:t>程序，符号，</a:t>
            </a:r>
            <a:r>
              <a:rPr lang="zh-CN" altLang="zh-CN" dirty="0"/>
              <a:t>图形</a:t>
            </a:r>
            <a:r>
              <a:rPr lang="zh-CN" altLang="zh-CN" dirty="0" smtClean="0"/>
              <a:t>，树</a:t>
            </a:r>
            <a:r>
              <a:rPr lang="zh-CN" altLang="zh-CN" dirty="0"/>
              <a:t>、图、网、节点等。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数据</a:t>
            </a:r>
            <a:r>
              <a:rPr lang="zh-CN" altLang="zh-CN" dirty="0">
                <a:solidFill>
                  <a:srgbClr val="C00000"/>
                </a:solidFill>
              </a:rPr>
              <a:t>元素之间的关系称为</a:t>
            </a:r>
            <a:r>
              <a:rPr lang="zh-CN" altLang="zh-CN" dirty="0" smtClean="0">
                <a:solidFill>
                  <a:srgbClr val="C00000"/>
                </a:solidFill>
              </a:rPr>
              <a:t>“</a:t>
            </a:r>
            <a:r>
              <a:rPr lang="zh-CN" altLang="zh-CN" b="1" dirty="0" smtClean="0">
                <a:solidFill>
                  <a:srgbClr val="C00000"/>
                </a:solidFill>
              </a:rPr>
              <a:t>结构</a:t>
            </a:r>
            <a:r>
              <a:rPr lang="zh-CN" altLang="zh-CN" dirty="0" smtClean="0">
                <a:solidFill>
                  <a:srgbClr val="C00000"/>
                </a:solidFill>
              </a:rPr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zh-CN" dirty="0"/>
              <a:t>种基本结构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集合</a:t>
            </a:r>
            <a:r>
              <a:rPr lang="zh-CN" altLang="zh-CN" dirty="0"/>
              <a:t>关系（</a:t>
            </a:r>
            <a:r>
              <a:rPr lang="zh-CN" altLang="zh-CN" dirty="0" smtClean="0"/>
              <a:t>无序松散</a:t>
            </a:r>
            <a:r>
              <a:rPr lang="zh-CN" altLang="zh-CN" dirty="0"/>
              <a:t>关系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线性关系</a:t>
            </a:r>
            <a:r>
              <a:rPr lang="zh-CN" altLang="zh-CN" dirty="0"/>
              <a:t>（</a:t>
            </a:r>
            <a:r>
              <a:rPr lang="zh-CN" altLang="zh-CN" dirty="0" smtClean="0"/>
              <a:t>一对一关系）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树</a:t>
            </a:r>
            <a:r>
              <a:rPr lang="zh-CN" altLang="en-US" dirty="0" smtClean="0"/>
              <a:t>形</a:t>
            </a:r>
            <a:r>
              <a:rPr lang="zh-CN" altLang="zh-CN" dirty="0" smtClean="0"/>
              <a:t>关系</a:t>
            </a:r>
            <a:r>
              <a:rPr lang="zh-CN" altLang="zh-CN" dirty="0"/>
              <a:t>（一对多关系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图</a:t>
            </a:r>
            <a:r>
              <a:rPr lang="zh-CN" altLang="en-US" dirty="0" smtClean="0"/>
              <a:t>形</a:t>
            </a:r>
            <a:r>
              <a:rPr lang="zh-CN" altLang="zh-CN" dirty="0" smtClean="0"/>
              <a:t>关系</a:t>
            </a:r>
            <a:r>
              <a:rPr lang="zh-CN" altLang="zh-CN" dirty="0"/>
              <a:t>（多对多关系</a:t>
            </a:r>
            <a:r>
              <a:rPr lang="zh-CN" altLang="zh-CN" dirty="0" smtClean="0"/>
              <a:t>）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50782" y="1509601"/>
            <a:ext cx="8082244" cy="3689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>
                <a:solidFill>
                  <a:srgbClr val="C00000"/>
                </a:solidFill>
              </a:rPr>
              <a:t>数据结构研究数据逻辑</a:t>
            </a:r>
            <a:r>
              <a:rPr lang="zh-CN" altLang="zh-CN">
                <a:solidFill>
                  <a:srgbClr val="C00000"/>
                </a:solidFill>
              </a:rPr>
              <a:t>结构和物理存储</a:t>
            </a:r>
            <a:r>
              <a:rPr lang="zh-CN" altLang="zh-CN" smtClean="0">
                <a:solidFill>
                  <a:srgbClr val="C00000"/>
                </a:solidFill>
              </a:rPr>
              <a:t>结构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以及</a:t>
            </a:r>
            <a:r>
              <a:rPr lang="zh-CN" altLang="zh-CN">
                <a:solidFill>
                  <a:srgbClr val="C00000"/>
                </a:solidFill>
              </a:rPr>
              <a:t>它们之间的相互</a:t>
            </a:r>
            <a:r>
              <a:rPr lang="zh-CN" altLang="zh-CN" smtClean="0">
                <a:solidFill>
                  <a:srgbClr val="C00000"/>
                </a:solidFill>
              </a:rPr>
              <a:t>关系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lvl="1"/>
            <a:endParaRPr lang="en-US" altLang="zh-CN" b="1"/>
          </a:p>
          <a:p>
            <a:pPr lvl="1"/>
            <a:r>
              <a:rPr lang="zh-CN" altLang="zh-CN" smtClean="0"/>
              <a:t>主要内容：</a:t>
            </a:r>
            <a:endParaRPr lang="en-US" altLang="zh-CN" smtClean="0"/>
          </a:p>
          <a:p>
            <a:pPr lvl="2"/>
            <a:r>
              <a:rPr lang="zh-CN" altLang="zh-CN" smtClean="0"/>
              <a:t>数据</a:t>
            </a:r>
            <a:r>
              <a:rPr lang="zh-CN" altLang="zh-CN"/>
              <a:t>的逻辑结构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数据</a:t>
            </a:r>
            <a:r>
              <a:rPr lang="zh-CN" altLang="zh-CN"/>
              <a:t>的物理存储结构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数据</a:t>
            </a:r>
            <a:r>
              <a:rPr lang="zh-CN" altLang="zh-CN"/>
              <a:t>的操作（或运算）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560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数据结构</a:t>
            </a:r>
            <a:r>
              <a:rPr lang="zh-CN" altLang="zh-CN" b="1" dirty="0"/>
              <a:t>的类型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数据逻辑结构四</a:t>
            </a:r>
            <a:r>
              <a:rPr lang="zh-CN" altLang="zh-CN" dirty="0"/>
              <a:t>种基本类型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集合</a:t>
            </a:r>
            <a:r>
              <a:rPr lang="zh-CN" altLang="zh-CN" dirty="0"/>
              <a:t>结构，线性结构，树状结构和</a:t>
            </a:r>
            <a:r>
              <a:rPr lang="zh-CN" altLang="zh-CN" dirty="0" smtClean="0"/>
              <a:t>网状结构。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9472" y="2332459"/>
            <a:ext cx="10450414" cy="15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63748" y="1585803"/>
            <a:ext cx="9226550" cy="4324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）集合结构</a:t>
            </a:r>
          </a:p>
          <a:p>
            <a:pPr lvl="2"/>
            <a:r>
              <a:rPr lang="zh-CN" altLang="zh-CN"/>
              <a:t>集合结构中，数据元素之间的关系是“属于同一个集合”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集合</a:t>
            </a:r>
            <a:r>
              <a:rPr lang="zh-CN" altLang="en-US" smtClean="0"/>
              <a:t>中</a:t>
            </a:r>
            <a:r>
              <a:rPr lang="zh-CN" altLang="zh-CN" smtClean="0"/>
              <a:t>数据</a:t>
            </a:r>
            <a:r>
              <a:rPr lang="zh-CN" altLang="zh-CN"/>
              <a:t>元素之间关系极为</a:t>
            </a:r>
            <a:r>
              <a:rPr lang="zh-CN" altLang="zh-CN" smtClean="0"/>
              <a:t>松散，</a:t>
            </a:r>
            <a:r>
              <a:rPr lang="zh-CN" altLang="zh-CN"/>
              <a:t>因此也可用其他</a:t>
            </a:r>
            <a:r>
              <a:rPr lang="zh-CN" altLang="zh-CN" smtClean="0"/>
              <a:t>数据结构表示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）线性结构</a:t>
            </a:r>
          </a:p>
          <a:p>
            <a:pPr lvl="2"/>
            <a:r>
              <a:rPr lang="zh-CN" altLang="zh-CN"/>
              <a:t>线性数据结构的数据元素之间存在一对一关系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线性</a:t>
            </a:r>
            <a:r>
              <a:rPr lang="zh-CN" altLang="zh-CN"/>
              <a:t>数据结构有：线性表</a:t>
            </a:r>
            <a:r>
              <a:rPr lang="zh-CN" altLang="zh-CN" sz="1800"/>
              <a:t>（一维数组、顺序表、链表等），</a:t>
            </a:r>
            <a:r>
              <a:rPr lang="zh-CN" altLang="zh-CN"/>
              <a:t>栈，队列等。</a:t>
            </a:r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数组优点</a:t>
            </a:r>
            <a:r>
              <a:rPr lang="zh-CN" altLang="en-US" smtClean="0"/>
              <a:t>：</a:t>
            </a:r>
            <a:r>
              <a:rPr lang="zh-CN" altLang="zh-CN" smtClean="0"/>
              <a:t>数据</a:t>
            </a:r>
            <a:r>
              <a:rPr lang="zh-CN" altLang="zh-CN"/>
              <a:t>插入速度</a:t>
            </a:r>
            <a:r>
              <a:rPr lang="zh-CN" altLang="zh-CN" smtClean="0"/>
              <a:t>快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数组缺点</a:t>
            </a:r>
            <a:r>
              <a:rPr lang="zh-CN" altLang="en-US" smtClean="0"/>
              <a:t>：</a:t>
            </a:r>
            <a:r>
              <a:rPr lang="zh-CN" altLang="zh-CN" smtClean="0"/>
              <a:t>查找</a:t>
            </a:r>
            <a:r>
              <a:rPr lang="zh-CN" altLang="zh-CN"/>
              <a:t>慢，删除慢，大小固定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/>
              <a:t>链表优点</a:t>
            </a:r>
            <a:r>
              <a:rPr lang="zh-CN" altLang="en-US" smtClean="0"/>
              <a:t>：大小可变，</a:t>
            </a:r>
            <a:r>
              <a:rPr lang="zh-CN" altLang="zh-CN" smtClean="0"/>
              <a:t>插入</a:t>
            </a:r>
            <a:r>
              <a:rPr lang="zh-CN" altLang="zh-CN"/>
              <a:t>和删除</a:t>
            </a:r>
            <a:r>
              <a:rPr lang="zh-CN" altLang="zh-CN" smtClean="0"/>
              <a:t>方便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链表</a:t>
            </a:r>
            <a:r>
              <a:rPr lang="zh-CN" altLang="zh-CN" smtClean="0"/>
              <a:t>缺点</a:t>
            </a:r>
            <a:r>
              <a:rPr lang="zh-CN" altLang="en-US" smtClean="0"/>
              <a:t>：只能顺序查找，查询效率较低</a:t>
            </a:r>
            <a:r>
              <a:rPr lang="zh-CN" altLang="zh-CN" smtClean="0"/>
              <a:t>。</a:t>
            </a:r>
            <a:endParaRPr lang="zh-CN" altLang="zh-CN"/>
          </a:p>
          <a:p>
            <a:pPr lvl="2"/>
            <a:endParaRPr lang="zh-CN" altLang="zh-CN"/>
          </a:p>
          <a:p>
            <a:pPr lvl="2"/>
            <a:r>
              <a:rPr lang="zh-CN" altLang="zh-CN"/>
              <a:t>栈的</a:t>
            </a:r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r>
              <a:rPr lang="zh-CN" altLang="zh-CN" smtClean="0"/>
              <a:t>后进先出</a:t>
            </a:r>
            <a:r>
              <a:rPr lang="zh-CN" altLang="zh-CN"/>
              <a:t>的存取方式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栈的</a:t>
            </a:r>
            <a:r>
              <a:rPr lang="zh-CN" altLang="zh-CN" smtClean="0"/>
              <a:t>缺点</a:t>
            </a:r>
            <a:r>
              <a:rPr lang="zh-CN" altLang="en-US" smtClean="0"/>
              <a:t>：</a:t>
            </a:r>
            <a:r>
              <a:rPr lang="zh-CN" altLang="zh-CN" smtClean="0"/>
              <a:t>存取数据慢。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 smtClean="0"/>
              <a:t>队列</a:t>
            </a:r>
            <a:r>
              <a:rPr lang="zh-CN" altLang="en-US" smtClean="0"/>
              <a:t>优点：</a:t>
            </a:r>
            <a:r>
              <a:rPr lang="zh-CN" altLang="zh-CN" smtClean="0"/>
              <a:t>先进先出</a:t>
            </a:r>
            <a:r>
              <a:rPr lang="zh-CN" altLang="zh-CN"/>
              <a:t>的存取方式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/>
              <a:t>队列</a:t>
            </a:r>
            <a:r>
              <a:rPr lang="zh-CN" altLang="zh-CN" smtClean="0"/>
              <a:t>缺点</a:t>
            </a:r>
            <a:r>
              <a:rPr lang="zh-CN" altLang="en-US" smtClean="0"/>
              <a:t>：</a:t>
            </a:r>
            <a:r>
              <a:rPr lang="zh-CN" altLang="zh-CN" smtClean="0"/>
              <a:t>存取数据慢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）树形结构</a:t>
            </a:r>
          </a:p>
          <a:p>
            <a:pPr lvl="2"/>
            <a:r>
              <a:rPr lang="zh-CN" altLang="zh-CN" dirty="0" smtClean="0"/>
              <a:t>树形</a:t>
            </a:r>
            <a:r>
              <a:rPr lang="zh-CN" altLang="zh-CN" dirty="0"/>
              <a:t>数据结构的数据元素之间存在一对多的关系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 smtClean="0"/>
              <a:t>树形</a:t>
            </a:r>
            <a:r>
              <a:rPr lang="zh-CN" altLang="zh-CN" dirty="0"/>
              <a:t>数据结构有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二叉树</a:t>
            </a:r>
            <a:r>
              <a:rPr lang="zh-CN" altLang="zh-CN" dirty="0"/>
              <a:t>，最优二叉树，二叉分类树，平衡二叉树，红黑树，</a:t>
            </a:r>
            <a:r>
              <a:rPr lang="en-US" altLang="zh-CN" dirty="0"/>
              <a:t>2-3</a:t>
            </a:r>
            <a:r>
              <a:rPr lang="zh-CN" altLang="zh-CN" dirty="0"/>
              <a:t>树，</a:t>
            </a:r>
            <a:r>
              <a:rPr lang="en-US" altLang="zh-CN" dirty="0"/>
              <a:t>B</a:t>
            </a:r>
            <a:r>
              <a:rPr lang="zh-CN" altLang="zh-CN" dirty="0"/>
              <a:t>树，</a:t>
            </a:r>
            <a:r>
              <a:rPr lang="en-US" altLang="zh-CN" dirty="0"/>
              <a:t>B+</a:t>
            </a:r>
            <a:r>
              <a:rPr lang="zh-CN" altLang="zh-CN" dirty="0"/>
              <a:t>树等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 smtClean="0"/>
              <a:t>树</a:t>
            </a:r>
            <a:r>
              <a:rPr lang="zh-CN" altLang="zh-CN" dirty="0"/>
              <a:t>是一种最常用的高效</a:t>
            </a:r>
            <a:r>
              <a:rPr lang="zh-CN" altLang="zh-CN" dirty="0" smtClean="0"/>
              <a:t>数据结构。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查找</a:t>
            </a:r>
            <a:r>
              <a:rPr lang="zh-CN" altLang="zh-CN" dirty="0"/>
              <a:t>、插入、</a:t>
            </a:r>
            <a:r>
              <a:rPr lang="zh-CN" altLang="zh-CN" dirty="0" smtClean="0"/>
              <a:t>删除快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缺点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删除</a:t>
            </a:r>
            <a:r>
              <a:rPr lang="zh-CN" altLang="zh-CN" dirty="0"/>
              <a:t>算法复杂。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29323" y="842559"/>
            <a:ext cx="4038600" cy="56832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1" indent="0">
                  <a:buNone/>
                </a:pPr>
                <a:r>
                  <a:rPr lang="zh-CN" altLang="zh-CN" smtClean="0"/>
                  <a:t>【</a:t>
                </a:r>
                <a:r>
                  <a:rPr lang="zh-CN" altLang="en-US" smtClean="0"/>
                  <a:t>案例</a:t>
                </a:r>
                <a:r>
                  <a:rPr lang="zh-CN" altLang="zh-CN" smtClean="0"/>
                  <a:t>】</a:t>
                </a:r>
                <a:r>
                  <a:rPr lang="zh-CN" altLang="en-US" smtClean="0"/>
                  <a:t>根据</a:t>
                </a:r>
                <a:r>
                  <a:rPr lang="zh-CN" altLang="en-US"/>
                  <a:t>输入的</a:t>
                </a:r>
                <a:r>
                  <a:rPr lang="en-US" altLang="zh-CN" smtClean="0"/>
                  <a:t>x</a:t>
                </a:r>
                <a:r>
                  <a:rPr lang="zh-CN" altLang="en-US" smtClean="0"/>
                  <a:t>值计算</a:t>
                </a:r>
                <a:r>
                  <a:rPr lang="en-US" altLang="zh-CN" smtClean="0"/>
                  <a:t>y</a:t>
                </a:r>
                <a:r>
                  <a:rPr lang="zh-CN" altLang="en-US" smtClean="0"/>
                  <a:t>值，写出算法流程图</a:t>
                </a:r>
                <a:r>
                  <a:rPr lang="zh-CN" altLang="zh-CN" smtClean="0"/>
                  <a:t>。</a:t>
                </a:r>
                <a:endParaRPr lang="en-US" altLang="zh-CN" smtClean="0"/>
              </a:p>
              <a:p>
                <a:pPr marL="0" lvl="1" indent="0">
                  <a:buNone/>
                </a:pPr>
                <a:endParaRPr lang="en-US" altLang="zh-CN" sz="100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       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1    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；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≤2.5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1    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；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2.5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mtClean="0"/>
              </a:p>
              <a:p>
                <a:pPr marL="0" lvl="1" indent="0">
                  <a:buNone/>
                </a:pPr>
                <a:endParaRPr lang="en-US" altLang="zh-CN" smtClean="0"/>
              </a:p>
              <a:p>
                <a:pPr marL="0" lvl="1" indent="0">
                  <a:buNone/>
                </a:pPr>
                <a:endParaRPr lang="en-US" altLang="zh-CN"/>
              </a:p>
              <a:p>
                <a:pPr lvl="1"/>
                <a:r>
                  <a:rPr lang="zh-CN" altLang="en-US" smtClean="0"/>
                  <a:t>算法步骤：</a:t>
                </a:r>
                <a:endParaRPr lang="en-US" altLang="zh-CN" smtClean="0"/>
              </a:p>
              <a:p>
                <a:pPr marL="360000" lvl="2" indent="0">
                  <a:buNone/>
                </a:pPr>
                <a:r>
                  <a:rPr lang="zh-CN" altLang="en-US" smtClean="0"/>
                  <a:t>（</a:t>
                </a:r>
                <a:r>
                  <a:rPr lang="en-US" altLang="zh-CN" smtClean="0"/>
                  <a:t>1</a:t>
                </a:r>
                <a:r>
                  <a:rPr lang="zh-CN" altLang="en-US" smtClean="0"/>
                  <a:t>）输入</a:t>
                </a:r>
                <a:r>
                  <a:rPr lang="en-US" altLang="zh-CN" smtClean="0"/>
                  <a:t>x</a:t>
                </a:r>
                <a:r>
                  <a:rPr lang="zh-CN" altLang="en-US" smtClean="0"/>
                  <a:t>；</a:t>
                </a:r>
                <a:endParaRPr lang="en-US" altLang="zh-CN" smtClean="0"/>
              </a:p>
              <a:p>
                <a:pPr marL="360000" lvl="2" indent="0">
                  <a:buNone/>
                </a:pPr>
                <a:r>
                  <a:rPr lang="zh-CN" altLang="en-US" smtClean="0"/>
                  <a:t>（</a:t>
                </a:r>
                <a:r>
                  <a:rPr lang="en-US" altLang="zh-CN" smtClean="0"/>
                  <a:t>2</a:t>
                </a:r>
                <a:r>
                  <a:rPr lang="zh-CN" altLang="en-US" smtClean="0"/>
                  <a:t>）如果</a:t>
                </a:r>
                <a:r>
                  <a:rPr lang="en-US" altLang="zh-CN" smtClean="0"/>
                  <a:t>x≤2.5</a:t>
                </a:r>
                <a:r>
                  <a:rPr lang="zh-CN" altLang="en-US" smtClean="0"/>
                  <a:t>，则</a:t>
                </a:r>
                <a:r>
                  <a:rPr lang="en-US" altLang="zh-CN" smtClean="0"/>
                  <a:t>y=x</a:t>
                </a:r>
                <a:r>
                  <a:rPr lang="en-US" altLang="zh-CN" baseline="30000" smtClean="0"/>
                  <a:t>2</a:t>
                </a:r>
                <a:r>
                  <a:rPr lang="en-US" altLang="zh-CN" smtClean="0"/>
                  <a:t>+1</a:t>
                </a:r>
                <a:r>
                  <a:rPr lang="zh-CN" altLang="en-US" smtClean="0"/>
                  <a:t>；</a:t>
                </a:r>
                <a:endParaRPr lang="en-US" altLang="zh-CN" smtClean="0"/>
              </a:p>
              <a:p>
                <a:pPr marL="360000" lvl="2" indent="0">
                  <a:buNone/>
                </a:pPr>
                <a:r>
                  <a:rPr lang="en-US" altLang="zh-CN" smtClean="0"/>
                  <a:t>          </a:t>
                </a:r>
                <a:r>
                  <a:rPr lang="zh-CN" altLang="en-US" smtClean="0"/>
                  <a:t>输出</a:t>
                </a:r>
                <a:r>
                  <a:rPr lang="en-US" altLang="zh-CN" smtClean="0"/>
                  <a:t>y</a:t>
                </a:r>
                <a:r>
                  <a:rPr lang="zh-CN" altLang="en-US" smtClean="0"/>
                  <a:t>；</a:t>
                </a:r>
                <a:endParaRPr lang="en-US" altLang="zh-CN" smtClean="0"/>
              </a:p>
              <a:p>
                <a:pPr marL="360000" lvl="2" indent="0">
                  <a:buNone/>
                </a:pPr>
                <a:r>
                  <a:rPr lang="zh-CN" altLang="en-US" smtClean="0"/>
                  <a:t>（</a:t>
                </a:r>
                <a:r>
                  <a:rPr lang="en-US" altLang="zh-CN" smtClean="0"/>
                  <a:t>3</a:t>
                </a:r>
                <a:r>
                  <a:rPr lang="zh-CN" altLang="en-US" smtClean="0"/>
                  <a:t>）如果</a:t>
                </a:r>
                <a:r>
                  <a:rPr lang="en-US" altLang="zh-CN" smtClean="0"/>
                  <a:t>x&gt;2.5</a:t>
                </a:r>
                <a:r>
                  <a:rPr lang="zh-CN" altLang="en-US" smtClean="0"/>
                  <a:t>，则</a:t>
                </a:r>
                <a:r>
                  <a:rPr lang="en-US" altLang="zh-CN" smtClean="0"/>
                  <a:t>y=x</a:t>
                </a:r>
                <a:r>
                  <a:rPr lang="en-US" altLang="zh-CN" baseline="30000" smtClean="0"/>
                  <a:t>2</a:t>
                </a:r>
                <a:r>
                  <a:rPr lang="en-US" altLang="zh-CN" smtClean="0"/>
                  <a:t>-1</a:t>
                </a:r>
                <a:r>
                  <a:rPr lang="zh-CN" altLang="en-US" smtClean="0"/>
                  <a:t>；</a:t>
                </a:r>
                <a:endParaRPr lang="en-US" altLang="zh-CN" smtClean="0"/>
              </a:p>
              <a:p>
                <a:pPr marL="360000" lvl="2" indent="0">
                  <a:buNone/>
                </a:pPr>
                <a:r>
                  <a:rPr lang="en-US" altLang="zh-CN"/>
                  <a:t> </a:t>
                </a:r>
                <a:r>
                  <a:rPr lang="en-US" altLang="zh-CN" smtClean="0"/>
                  <a:t>         </a:t>
                </a:r>
                <a:r>
                  <a:rPr lang="zh-CN" altLang="en-US" smtClean="0"/>
                  <a:t>输出</a:t>
                </a:r>
                <a:r>
                  <a:rPr lang="en-US" altLang="zh-CN" smtClean="0"/>
                  <a:t>y</a:t>
                </a:r>
                <a:endParaRPr lang="zh-CN" altLang="zh-CN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837" t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2999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）图形结构</a:t>
            </a:r>
          </a:p>
          <a:p>
            <a:pPr lvl="2"/>
            <a:r>
              <a:rPr lang="zh-CN" altLang="zh-CN" dirty="0" smtClean="0"/>
              <a:t>图形</a:t>
            </a:r>
            <a:r>
              <a:rPr lang="zh-CN" altLang="zh-CN" dirty="0"/>
              <a:t>数据结构的数据元素之间存在多对多的</a:t>
            </a:r>
            <a:r>
              <a:rPr lang="zh-CN" altLang="zh-CN" dirty="0" smtClean="0"/>
              <a:t>关系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图形</a:t>
            </a:r>
            <a:r>
              <a:rPr lang="zh-CN" altLang="zh-CN" dirty="0"/>
              <a:t>结构有无向图和有向图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图形中边</a:t>
            </a:r>
            <a:r>
              <a:rPr lang="zh-CN" altLang="zh-CN" dirty="0"/>
              <a:t>具有</a:t>
            </a:r>
            <a:r>
              <a:rPr lang="zh-CN" altLang="zh-CN" dirty="0" smtClean="0"/>
              <a:t>不同值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，称为</a:t>
            </a:r>
            <a:r>
              <a:rPr lang="zh-CN" altLang="zh-CN" dirty="0"/>
              <a:t>网形结构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对</a:t>
            </a:r>
            <a:r>
              <a:rPr lang="zh-CN" altLang="zh-CN" dirty="0"/>
              <a:t>现实世界建模</a:t>
            </a:r>
            <a:r>
              <a:rPr lang="zh-CN" altLang="zh-CN" dirty="0" smtClean="0"/>
              <a:t>方便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缺点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算法</a:t>
            </a:r>
            <a:r>
              <a:rPr lang="zh-CN" altLang="zh-CN" dirty="0"/>
              <a:t>相对复杂。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数据结构</a:t>
            </a:r>
            <a:r>
              <a:rPr lang="zh-CN" altLang="zh-CN" b="1"/>
              <a:t>的特性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）线性结构与非线性结构之间的转换</a:t>
            </a:r>
          </a:p>
          <a:p>
            <a:pPr lvl="2"/>
            <a:r>
              <a:rPr lang="zh-CN" altLang="zh-CN" smtClean="0"/>
              <a:t>有些</a:t>
            </a:r>
            <a:r>
              <a:rPr lang="zh-CN" altLang="zh-CN"/>
              <a:t>数据结构</a:t>
            </a:r>
            <a:r>
              <a:rPr lang="zh-CN" altLang="zh-CN" sz="1800"/>
              <a:t>（如数组）</a:t>
            </a:r>
            <a:r>
              <a:rPr lang="zh-CN" altLang="zh-CN"/>
              <a:t>查找容易，删除和插入困难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另</a:t>
            </a:r>
            <a:r>
              <a:rPr lang="zh-CN" altLang="zh-CN"/>
              <a:t>一些数据结构</a:t>
            </a:r>
            <a:r>
              <a:rPr lang="zh-CN" altLang="zh-CN" sz="1600"/>
              <a:t>（如链表）</a:t>
            </a:r>
            <a:r>
              <a:rPr lang="zh-CN" altLang="zh-CN"/>
              <a:t>则删除和插入容易，查找困难</a:t>
            </a:r>
            <a:r>
              <a:rPr lang="zh-CN" altLang="zh-CN" smtClean="0"/>
              <a:t>。</a:t>
            </a:r>
            <a:endParaRPr lang="zh-CN" altLang="zh-CN"/>
          </a:p>
          <a:p>
            <a:pPr lvl="2"/>
            <a:r>
              <a:rPr lang="zh-CN" altLang="zh-CN" smtClean="0"/>
              <a:t>线性数据结构与</a:t>
            </a:r>
            <a:r>
              <a:rPr lang="zh-CN" altLang="zh-CN"/>
              <a:t>内存之间可以很容易地进行</a:t>
            </a:r>
            <a:r>
              <a:rPr lang="zh-CN" altLang="zh-CN" smtClean="0"/>
              <a:t>映射。</a:t>
            </a:r>
            <a:endParaRPr lang="en-US" altLang="zh-CN" smtClean="0"/>
          </a:p>
          <a:p>
            <a:pPr lvl="2"/>
            <a:r>
              <a:rPr lang="zh-CN" altLang="zh-CN" smtClean="0"/>
              <a:t>非线性数据结构</a:t>
            </a:r>
            <a:r>
              <a:rPr lang="zh-CN" altLang="zh-CN" sz="1800"/>
              <a:t>（</a:t>
            </a:r>
            <a:r>
              <a:rPr lang="zh-CN" altLang="zh-CN" sz="1800" smtClean="0"/>
              <a:t>如</a:t>
            </a:r>
            <a:r>
              <a:rPr lang="zh-CN" altLang="zh-CN" sz="1800"/>
              <a:t>树、</a:t>
            </a:r>
            <a:r>
              <a:rPr lang="zh-CN" altLang="zh-CN" sz="1800" smtClean="0"/>
              <a:t>图）</a:t>
            </a:r>
            <a:r>
              <a:rPr lang="zh-CN" altLang="zh-CN" smtClean="0"/>
              <a:t>很难与内存之间</a:t>
            </a:r>
            <a:r>
              <a:rPr lang="zh-CN" altLang="zh-CN"/>
              <a:t>建立映射</a:t>
            </a:r>
            <a:r>
              <a:rPr lang="zh-CN" altLang="zh-CN" smtClean="0"/>
              <a:t>关系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）数据结构的优点与缺点</a:t>
            </a:r>
          </a:p>
          <a:p>
            <a:pPr lvl="2"/>
            <a:r>
              <a:rPr lang="zh-CN" altLang="zh-CN"/>
              <a:t>数组、链表、树、哈希表等称为通用</a:t>
            </a:r>
            <a:r>
              <a:rPr lang="zh-CN" altLang="zh-CN" smtClean="0"/>
              <a:t>数据结构。</a:t>
            </a:r>
            <a:endParaRPr lang="zh-CN" altLang="zh-CN"/>
          </a:p>
          <a:p>
            <a:pPr lvl="2"/>
            <a:r>
              <a:rPr lang="zh-CN" altLang="zh-CN" smtClean="0"/>
              <a:t>数组</a:t>
            </a:r>
            <a:r>
              <a:rPr lang="zh-CN" altLang="zh-CN"/>
              <a:t>和</a:t>
            </a:r>
            <a:r>
              <a:rPr lang="zh-CN" altLang="zh-CN" smtClean="0"/>
              <a:t>链表</a:t>
            </a:r>
            <a:r>
              <a:rPr lang="zh-CN" altLang="zh-CN"/>
              <a:t>操作</a:t>
            </a:r>
            <a:r>
              <a:rPr lang="zh-CN" altLang="zh-CN" smtClean="0"/>
              <a:t>速度慢，</a:t>
            </a:r>
            <a:r>
              <a:rPr lang="zh-CN" altLang="zh-CN"/>
              <a:t>树相对较快，哈希表最快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树在</a:t>
            </a:r>
            <a:r>
              <a:rPr lang="zh-CN" altLang="zh-CN"/>
              <a:t>程序设计上比数组和链表复杂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哈希表对存储空间利用率不</a:t>
            </a:r>
            <a:r>
              <a:rPr lang="zh-CN" altLang="zh-CN"/>
              <a:t>高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014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4.4.1  </a:t>
            </a:r>
            <a:r>
              <a:rPr lang="zh-CN" altLang="en-US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数据结构与算法之间的关系。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03104" y="1015557"/>
            <a:ext cx="8255295" cy="49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217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414454123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数组结构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723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数组</a:t>
            </a:r>
            <a:endParaRPr lang="zh-CN" altLang="zh-CN"/>
          </a:p>
          <a:p>
            <a:pPr lvl="1"/>
            <a:r>
              <a:rPr lang="zh-CN" altLang="zh-CN" smtClean="0"/>
              <a:t>栈</a:t>
            </a:r>
            <a:r>
              <a:rPr lang="zh-CN" altLang="zh-CN"/>
              <a:t>、队列、线性表、树、图</a:t>
            </a:r>
            <a:r>
              <a:rPr lang="zh-CN" altLang="zh-CN" smtClean="0"/>
              <a:t>等</a:t>
            </a:r>
            <a:r>
              <a:rPr lang="zh-CN" altLang="en-US" smtClean="0"/>
              <a:t>，</a:t>
            </a:r>
            <a:r>
              <a:rPr lang="zh-CN" altLang="zh-CN" smtClean="0"/>
              <a:t>都</a:t>
            </a:r>
            <a:r>
              <a:rPr lang="zh-CN" altLang="zh-CN"/>
              <a:t>需要</a:t>
            </a:r>
            <a:r>
              <a:rPr lang="zh-CN" altLang="zh-CN" smtClean="0"/>
              <a:t>借助数组</a:t>
            </a:r>
            <a:r>
              <a:rPr lang="zh-CN" altLang="zh-CN"/>
              <a:t>来实现数据的存储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）数组的定义</a:t>
            </a:r>
          </a:p>
          <a:p>
            <a:pPr lvl="2"/>
            <a:r>
              <a:rPr lang="zh-CN" altLang="zh-CN"/>
              <a:t>数组是相同数据类型的一组变量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数组</a:t>
            </a:r>
            <a:r>
              <a:rPr lang="zh-CN" altLang="zh-CN"/>
              <a:t>的存储结构是连续的内存单元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编程语言中</a:t>
            </a:r>
            <a:r>
              <a:rPr lang="zh-CN" altLang="zh-CN" smtClean="0"/>
              <a:t>，数组</a:t>
            </a:r>
            <a:r>
              <a:rPr lang="zh-CN" altLang="zh-CN"/>
              <a:t>必须先进行数据类型说明，以及定义数组的大小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/>
              <a:t>数组定义形式：</a:t>
            </a:r>
            <a:r>
              <a:rPr lang="zh-CN" altLang="zh-CN" smtClean="0">
                <a:solidFill>
                  <a:srgbClr val="C00000"/>
                </a:solidFill>
              </a:rPr>
              <a:t>数据类型 </a:t>
            </a:r>
            <a:r>
              <a:rPr lang="zh-CN" altLang="zh-CN">
                <a:solidFill>
                  <a:srgbClr val="C00000"/>
                </a:solidFill>
              </a:rPr>
              <a:t>数组名</a:t>
            </a:r>
            <a:r>
              <a:rPr lang="en-US" altLang="zh-CN">
                <a:solidFill>
                  <a:srgbClr val="C00000"/>
                </a:solidFill>
              </a:rPr>
              <a:t>[</a:t>
            </a:r>
            <a:r>
              <a:rPr lang="zh-CN" altLang="zh-CN">
                <a:solidFill>
                  <a:srgbClr val="C00000"/>
                </a:solidFill>
              </a:rPr>
              <a:t>常量表达式</a:t>
            </a:r>
            <a:r>
              <a:rPr lang="en-US" altLang="zh-CN">
                <a:solidFill>
                  <a:srgbClr val="C00000"/>
                </a:solidFill>
              </a:rPr>
              <a:t>]</a:t>
            </a:r>
            <a:r>
              <a:rPr lang="zh-CN" altLang="zh-CN">
                <a:solidFill>
                  <a:srgbClr val="C00000"/>
                </a:solidFill>
              </a:rPr>
              <a:t>，……</a:t>
            </a:r>
            <a:r>
              <a:rPr lang="zh-CN" altLang="zh-CN" smtClean="0">
                <a:solidFill>
                  <a:srgbClr val="C00000"/>
                </a:solidFill>
              </a:rPr>
              <a:t>；</a:t>
            </a:r>
            <a:endParaRPr lang="en-US" altLang="zh-CN" smtClean="0">
              <a:solidFill>
                <a:srgbClr val="C00000"/>
              </a:solidFill>
            </a:endParaRPr>
          </a:p>
          <a:p>
            <a:pPr lvl="1"/>
            <a:endParaRPr lang="zh-CN" altLang="zh-CN">
              <a:solidFill>
                <a:srgbClr val="C00000"/>
              </a:solidFill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89138154"/>
              </p:ext>
            </p:extLst>
          </p:nvPr>
        </p:nvGraphicFramePr>
        <p:xfrm>
          <a:off x="712830" y="3993487"/>
          <a:ext cx="11004248" cy="1907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64127"/>
                <a:gridCol w="2334909"/>
                <a:gridCol w="4105212"/>
              </a:tblGrid>
              <a:tr h="464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数组定义说明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640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定义长度为</a:t>
                      </a: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的一维整型数组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a[10];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a[]=new int[10];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5155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定义长度为</a:t>
                      </a: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个元素的字符数组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 ch[10];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String [] ch=new String [10];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  <a:tr h="4640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定义长度为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列的二维整型数组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a[2][3];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a[][]=new int[2][3];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1205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）数组的特征</a:t>
            </a:r>
          </a:p>
          <a:p>
            <a:pPr lvl="2"/>
            <a:r>
              <a:rPr lang="zh-CN" altLang="zh-CN" smtClean="0"/>
              <a:t>数据类型</a:t>
            </a:r>
            <a:r>
              <a:rPr lang="zh-CN" altLang="en-US" smtClean="0"/>
              <a:t>：</a:t>
            </a:r>
            <a:r>
              <a:rPr lang="zh-CN" altLang="zh-CN" smtClean="0"/>
              <a:t>整型</a:t>
            </a:r>
            <a:r>
              <a:rPr lang="zh-CN" altLang="zh-CN"/>
              <a:t>、字符型、指针型</a:t>
            </a:r>
            <a:r>
              <a:rPr lang="zh-CN" altLang="zh-CN" smtClean="0"/>
              <a:t>等。</a:t>
            </a:r>
            <a:endParaRPr lang="zh-CN" altLang="zh-CN"/>
          </a:p>
          <a:p>
            <a:pPr lvl="2"/>
            <a:r>
              <a:rPr lang="zh-CN" altLang="zh-CN" smtClean="0"/>
              <a:t>数组名</a:t>
            </a:r>
            <a:r>
              <a:rPr lang="zh-CN" altLang="en-US" smtClean="0"/>
              <a:t>：</a:t>
            </a:r>
            <a:r>
              <a:rPr lang="zh-CN" altLang="zh-CN" smtClean="0"/>
              <a:t>用户</a:t>
            </a:r>
            <a:r>
              <a:rPr lang="zh-CN" altLang="zh-CN"/>
              <a:t>定义的数组</a:t>
            </a:r>
            <a:r>
              <a:rPr lang="zh-CN" altLang="zh-CN" smtClean="0"/>
              <a:t>标识符。</a:t>
            </a:r>
            <a:endParaRPr lang="zh-CN" altLang="zh-CN"/>
          </a:p>
          <a:p>
            <a:pPr lvl="2"/>
            <a:r>
              <a:rPr lang="zh-CN" altLang="zh-CN" smtClean="0"/>
              <a:t>常量表达式</a:t>
            </a:r>
            <a:r>
              <a:rPr lang="zh-CN" altLang="en-US" smtClean="0"/>
              <a:t>：</a:t>
            </a:r>
            <a:r>
              <a:rPr lang="zh-CN" altLang="zh-CN" smtClean="0"/>
              <a:t>数组</a:t>
            </a:r>
            <a:r>
              <a:rPr lang="zh-CN" altLang="zh-CN"/>
              <a:t>中元素的个数，也称为数组的长度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</a:t>
            </a:r>
            <a:r>
              <a:rPr lang="zh-CN" altLang="en-US" smtClean="0"/>
              <a:t>：</a:t>
            </a:r>
            <a:r>
              <a:rPr lang="en-US" altLang="zh-CN" smtClean="0"/>
              <a:t>int </a:t>
            </a:r>
            <a:r>
              <a:rPr lang="en-US" altLang="zh-CN"/>
              <a:t>a[5</a:t>
            </a:r>
            <a:r>
              <a:rPr lang="en-US" altLang="zh-CN" smtClean="0"/>
              <a:t>]</a:t>
            </a:r>
          </a:p>
          <a:p>
            <a:pPr lvl="2"/>
            <a:r>
              <a:rPr lang="en-US" altLang="zh-CN" smtClean="0"/>
              <a:t>int</a:t>
            </a:r>
            <a:r>
              <a:rPr lang="zh-CN" altLang="zh-CN" smtClean="0"/>
              <a:t>表示数组</a:t>
            </a:r>
            <a:r>
              <a:rPr lang="zh-CN" altLang="en-US" smtClean="0"/>
              <a:t>为整型；</a:t>
            </a:r>
            <a:r>
              <a:rPr lang="en-US" altLang="zh-CN" smtClean="0"/>
              <a:t>a</a:t>
            </a:r>
            <a:r>
              <a:rPr lang="zh-CN" altLang="en-US" smtClean="0"/>
              <a:t>为数组名，</a:t>
            </a:r>
            <a:r>
              <a:rPr lang="en-US" altLang="zh-CN" smtClean="0"/>
              <a:t>a[5]</a:t>
            </a:r>
            <a:r>
              <a:rPr lang="zh-CN" altLang="en-US" smtClean="0"/>
              <a:t>表示数组</a:t>
            </a:r>
            <a:r>
              <a:rPr lang="zh-CN" altLang="zh-CN" smtClean="0"/>
              <a:t>有</a:t>
            </a:r>
            <a:r>
              <a:rPr lang="en-US" altLang="zh-CN"/>
              <a:t>5</a:t>
            </a:r>
            <a:r>
              <a:rPr lang="zh-CN" altLang="zh-CN"/>
              <a:t>个元素</a:t>
            </a:r>
            <a:r>
              <a:rPr lang="zh-CN" altLang="zh-CN" smtClean="0"/>
              <a:t>，分别</a:t>
            </a:r>
            <a:r>
              <a:rPr lang="zh-CN" altLang="zh-CN"/>
              <a:t>为：</a:t>
            </a:r>
            <a:r>
              <a:rPr lang="en-US" altLang="zh-CN"/>
              <a:t>a[0]</a:t>
            </a:r>
            <a:r>
              <a:rPr lang="zh-CN" altLang="zh-CN"/>
              <a:t>，</a:t>
            </a:r>
            <a:r>
              <a:rPr lang="en-US" altLang="zh-CN"/>
              <a:t>a[1]</a:t>
            </a:r>
            <a:r>
              <a:rPr lang="zh-CN" altLang="zh-CN"/>
              <a:t>，</a:t>
            </a:r>
            <a:r>
              <a:rPr lang="en-US" altLang="zh-CN"/>
              <a:t>a[2]</a:t>
            </a:r>
            <a:r>
              <a:rPr lang="zh-CN" altLang="zh-CN"/>
              <a:t>，</a:t>
            </a:r>
            <a:r>
              <a:rPr lang="en-US" altLang="zh-CN"/>
              <a:t>a[3]</a:t>
            </a:r>
            <a:r>
              <a:rPr lang="zh-CN" altLang="zh-CN"/>
              <a:t>，</a:t>
            </a:r>
            <a:r>
              <a:rPr lang="en-US" altLang="zh-CN"/>
              <a:t>a[4]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编程语言</a:t>
            </a:r>
            <a:r>
              <a:rPr lang="zh-CN" altLang="zh-CN">
                <a:solidFill>
                  <a:srgbClr val="C00000"/>
                </a:solidFill>
              </a:rPr>
              <a:t>中，一般</a:t>
            </a:r>
            <a:r>
              <a:rPr lang="zh-CN" altLang="zh-CN" b="1">
                <a:solidFill>
                  <a:srgbClr val="C00000"/>
                </a:solidFill>
              </a:rPr>
              <a:t>不允许数组长度为变量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</a:t>
            </a:r>
            <a:r>
              <a:rPr lang="zh-CN" altLang="zh-CN"/>
              <a:t>，</a:t>
            </a:r>
            <a:r>
              <a:rPr lang="en-US" altLang="zh-CN"/>
              <a:t>int a[i</a:t>
            </a:r>
            <a:r>
              <a:rPr lang="en-US" altLang="zh-CN" smtClean="0"/>
              <a:t>] </a:t>
            </a:r>
            <a:r>
              <a:rPr lang="zh-CN" altLang="zh-CN" smtClean="0"/>
              <a:t>是</a:t>
            </a:r>
            <a:r>
              <a:rPr lang="zh-CN" altLang="zh-CN"/>
              <a:t>一个错误的数组定义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2"/>
            <a:r>
              <a:rPr lang="zh-CN" altLang="zh-CN" smtClean="0"/>
              <a:t>数组</a:t>
            </a:r>
            <a:r>
              <a:rPr lang="zh-CN" altLang="zh-CN"/>
              <a:t>长度定义不要与数组下标</a:t>
            </a:r>
            <a:r>
              <a:rPr lang="zh-CN" altLang="zh-CN" smtClean="0"/>
              <a:t>混淆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</a:t>
            </a:r>
            <a:r>
              <a:rPr lang="zh-CN" altLang="zh-CN"/>
              <a:t>，</a:t>
            </a:r>
            <a:r>
              <a:rPr lang="en-US" altLang="zh-CN"/>
              <a:t>a[i]</a:t>
            </a:r>
            <a:r>
              <a:rPr lang="zh-CN" altLang="zh-CN"/>
              <a:t>是合法的，</a:t>
            </a:r>
            <a:r>
              <a:rPr lang="zh-CN" altLang="zh-CN" b="1">
                <a:solidFill>
                  <a:srgbClr val="C00000"/>
                </a:solidFill>
              </a:rPr>
              <a:t>下标允许变量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）数组的下标变量</a:t>
            </a:r>
          </a:p>
          <a:p>
            <a:pPr lvl="2"/>
            <a:r>
              <a:rPr lang="zh-CN" altLang="zh-CN" dirty="0" smtClean="0"/>
              <a:t>数组下标表示元素</a:t>
            </a:r>
            <a:r>
              <a:rPr lang="zh-CN" altLang="zh-CN" dirty="0"/>
              <a:t>在数组中的顺序号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2"/>
            <a:r>
              <a:rPr lang="zh-CN" altLang="zh-CN" dirty="0" smtClean="0"/>
              <a:t>数组下标可以</a:t>
            </a:r>
            <a:r>
              <a:rPr lang="zh-CN" altLang="en-US" dirty="0" smtClean="0"/>
              <a:t>用</a:t>
            </a:r>
            <a:r>
              <a:rPr lang="zh-CN" altLang="zh-CN" dirty="0" smtClean="0"/>
              <a:t>常量</a:t>
            </a:r>
            <a:r>
              <a:rPr lang="zh-CN" altLang="zh-CN" dirty="0"/>
              <a:t>、变量或表达式，如</a:t>
            </a:r>
            <a:r>
              <a:rPr lang="en-US" altLang="zh-CN" dirty="0"/>
              <a:t>a[5]</a:t>
            </a:r>
            <a:r>
              <a:rPr lang="zh-CN" altLang="zh-CN" dirty="0"/>
              <a:t>，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zh-CN" dirty="0"/>
              <a:t>，</a:t>
            </a:r>
            <a:r>
              <a:rPr lang="en-US" altLang="zh-CN" dirty="0"/>
              <a:t>a[</a:t>
            </a:r>
            <a:r>
              <a:rPr lang="en-US" altLang="zh-CN" dirty="0" err="1"/>
              <a:t>i+j</a:t>
            </a:r>
            <a:r>
              <a:rPr lang="en-US" altLang="zh-CN" dirty="0"/>
              <a:t>]</a:t>
            </a:r>
            <a:r>
              <a:rPr lang="zh-CN" altLang="zh-CN" dirty="0"/>
              <a:t>，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++]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数组</a:t>
            </a:r>
            <a:r>
              <a:rPr lang="zh-CN" altLang="zh-CN" dirty="0" smtClean="0"/>
              <a:t>下标</a:t>
            </a:r>
            <a:r>
              <a:rPr lang="zh-CN" altLang="zh-CN" dirty="0"/>
              <a:t>为小数时，</a:t>
            </a:r>
            <a:r>
              <a:rPr lang="en-US" altLang="zh-CN" dirty="0"/>
              <a:t>C</a:t>
            </a:r>
            <a:r>
              <a:rPr lang="zh-CN" altLang="zh-CN" dirty="0"/>
              <a:t>语言编译器将自动进行取整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zh-CN" altLang="zh-CN" dirty="0"/>
          </a:p>
          <a:p>
            <a:pPr lvl="2"/>
            <a:r>
              <a:rPr lang="zh-CN" altLang="zh-CN" dirty="0" smtClean="0"/>
              <a:t>数组下标</a:t>
            </a:r>
            <a:r>
              <a:rPr lang="zh-CN" altLang="zh-CN" dirty="0"/>
              <a:t>变量与</a:t>
            </a:r>
            <a:r>
              <a:rPr lang="zh-CN" altLang="zh-CN" dirty="0" smtClean="0"/>
              <a:t>数组长度定义很容易</a:t>
            </a:r>
            <a:r>
              <a:rPr lang="zh-CN" altLang="zh-CN" dirty="0"/>
              <a:t>混淆</a:t>
            </a:r>
            <a:r>
              <a:rPr lang="zh-CN" altLang="zh-CN" dirty="0" smtClean="0"/>
              <a:t>，两者</a:t>
            </a:r>
            <a:r>
              <a:rPr lang="zh-CN" altLang="zh-CN" dirty="0"/>
              <a:t>具有完全不同的含义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r>
              <a:rPr lang="zh-CN" altLang="zh-CN" sz="2200" dirty="0" smtClean="0"/>
              <a:t>如，</a:t>
            </a:r>
            <a:r>
              <a:rPr lang="en-US" altLang="zh-CN" sz="2200" dirty="0" err="1" smtClean="0"/>
              <a:t>int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a[5]</a:t>
            </a:r>
            <a:r>
              <a:rPr lang="zh-CN" altLang="zh-CN" sz="2200" dirty="0"/>
              <a:t>说明数组的长度为</a:t>
            </a:r>
            <a:r>
              <a:rPr lang="en-US" altLang="zh-CN" sz="2200" dirty="0"/>
              <a:t>5</a:t>
            </a:r>
            <a:r>
              <a:rPr lang="zh-CN" altLang="zh-CN" sz="2200" dirty="0"/>
              <a:t>个元素</a:t>
            </a:r>
            <a:r>
              <a:rPr lang="zh-CN" altLang="zh-CN" sz="2200" dirty="0" smtClean="0"/>
              <a:t>；</a:t>
            </a:r>
            <a:endParaRPr lang="en-US" altLang="zh-CN" sz="2200" dirty="0" smtClean="0"/>
          </a:p>
          <a:p>
            <a:pPr lvl="3"/>
            <a:r>
              <a:rPr lang="zh-CN" altLang="zh-CN" sz="2200" dirty="0" smtClean="0"/>
              <a:t>如</a:t>
            </a:r>
            <a:r>
              <a:rPr lang="zh-CN" altLang="en-US" sz="2200" dirty="0" smtClean="0"/>
              <a:t>，</a:t>
            </a:r>
            <a:r>
              <a:rPr lang="en-US" altLang="zh-CN" sz="2200" dirty="0" smtClean="0"/>
              <a:t>a[5</a:t>
            </a:r>
            <a:r>
              <a:rPr lang="en-US" altLang="zh-CN" sz="2200" dirty="0"/>
              <a:t>]</a:t>
            </a:r>
            <a:r>
              <a:rPr lang="zh-CN" altLang="zh-CN" sz="2200" dirty="0"/>
              <a:t>则是下标为</a:t>
            </a:r>
            <a:r>
              <a:rPr lang="en-US" altLang="zh-CN" sz="2200" dirty="0"/>
              <a:t>5</a:t>
            </a:r>
            <a:r>
              <a:rPr lang="zh-CN" altLang="zh-CN" sz="2200" dirty="0"/>
              <a:t>的数组</a:t>
            </a:r>
            <a:r>
              <a:rPr lang="zh-CN" altLang="zh-CN" sz="2200" dirty="0" smtClean="0"/>
              <a:t>元素。</a:t>
            </a:r>
            <a:endParaRPr lang="zh-CN" altLang="zh-CN" sz="2200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）一维数组的顺序存储方法</a:t>
            </a:r>
          </a:p>
          <a:p>
            <a:pPr lvl="2"/>
            <a:r>
              <a:rPr lang="zh-CN" altLang="zh-CN" dirty="0" smtClean="0"/>
              <a:t>数组</a:t>
            </a:r>
            <a:r>
              <a:rPr lang="zh-CN" altLang="zh-CN" dirty="0"/>
              <a:t>在内存中按顺序连续存放在</a:t>
            </a:r>
            <a:r>
              <a:rPr lang="zh-CN" altLang="zh-CN" dirty="0" smtClean="0"/>
              <a:t>一起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zh-CN" dirty="0"/>
              <a:t>个</a:t>
            </a:r>
            <a:r>
              <a:rPr lang="zh-CN" altLang="zh-CN" dirty="0" smtClean="0"/>
              <a:t>整型数据</a:t>
            </a:r>
            <a:r>
              <a:rPr lang="zh-CN" altLang="zh-CN" dirty="0"/>
              <a:t>在</a:t>
            </a:r>
            <a:r>
              <a:rPr lang="en-US" altLang="zh-CN" dirty="0"/>
              <a:t>32</a:t>
            </a:r>
            <a:r>
              <a:rPr lang="zh-CN" altLang="zh-CN" dirty="0"/>
              <a:t>位计算机系统中占</a:t>
            </a:r>
            <a:r>
              <a:rPr lang="en-US" altLang="zh-CN" dirty="0"/>
              <a:t>4</a:t>
            </a:r>
            <a:r>
              <a:rPr lang="zh-CN" altLang="zh-CN" dirty="0"/>
              <a:t>个字节。</a:t>
            </a:r>
          </a:p>
          <a:p>
            <a:pPr lvl="2"/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4-30</a:t>
            </a:r>
            <a:r>
              <a:rPr lang="zh-CN" altLang="zh-CN" dirty="0" smtClean="0"/>
              <a:t>】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/>
              <a:t>a[5]={0,4,0,8,0}</a:t>
            </a:r>
            <a:r>
              <a:rPr lang="zh-CN" altLang="zh-CN" dirty="0"/>
              <a:t>的数组在内存中的存储形式如图</a:t>
            </a:r>
            <a:r>
              <a:rPr lang="en-US" altLang="zh-CN" dirty="0"/>
              <a:t>4-15</a:t>
            </a:r>
            <a:r>
              <a:rPr lang="zh-CN" altLang="zh-CN" dirty="0"/>
              <a:t>所示。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62862" y="2572476"/>
            <a:ext cx="8440484" cy="14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5</a:t>
            </a:r>
            <a:r>
              <a:rPr lang="zh-CN" altLang="zh-CN"/>
              <a:t>）二维数组</a:t>
            </a:r>
          </a:p>
          <a:p>
            <a:pPr lvl="2"/>
            <a:r>
              <a:rPr lang="zh-CN" altLang="zh-CN" smtClean="0"/>
              <a:t>二</a:t>
            </a:r>
            <a:r>
              <a:rPr lang="zh-CN" altLang="zh-CN"/>
              <a:t>维数组</a:t>
            </a:r>
            <a:r>
              <a:rPr lang="zh-CN" altLang="zh-CN" smtClean="0"/>
              <a:t>定义为：</a:t>
            </a:r>
            <a:r>
              <a:rPr lang="en-US" altLang="zh-CN"/>
              <a:t>int a[3][4</a:t>
            </a:r>
            <a:r>
              <a:rPr lang="en-US" altLang="zh-CN" smtClean="0"/>
              <a:t>] </a:t>
            </a:r>
            <a:r>
              <a:rPr lang="zh-CN" altLang="zh-CN" smtClean="0"/>
              <a:t>时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说明一</a:t>
            </a:r>
            <a:r>
              <a:rPr lang="zh-CN" altLang="zh-CN"/>
              <a:t>个</a:t>
            </a:r>
            <a:r>
              <a:rPr lang="en-US" altLang="zh-CN"/>
              <a:t>3</a:t>
            </a:r>
            <a:r>
              <a:rPr lang="zh-CN" altLang="zh-CN"/>
              <a:t>行</a:t>
            </a:r>
            <a:r>
              <a:rPr lang="en-US" altLang="zh-CN"/>
              <a:t>4</a:t>
            </a:r>
            <a:r>
              <a:rPr lang="zh-CN" altLang="zh-CN"/>
              <a:t>列的数组，共有</a:t>
            </a:r>
            <a:r>
              <a:rPr lang="en-US" altLang="zh-CN"/>
              <a:t>12</a:t>
            </a:r>
            <a:r>
              <a:rPr lang="zh-CN" altLang="zh-CN"/>
              <a:t>个</a:t>
            </a:r>
            <a:r>
              <a:rPr lang="zh-CN" altLang="zh-CN" smtClean="0"/>
              <a:t>元素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即</a:t>
            </a:r>
            <a:r>
              <a:rPr lang="zh-CN" altLang="zh-CN"/>
              <a:t>：</a:t>
            </a:r>
            <a:r>
              <a:rPr lang="en-US" altLang="zh-CN"/>
              <a:t>a[0][0]</a:t>
            </a:r>
            <a:r>
              <a:rPr lang="zh-CN" altLang="zh-CN"/>
              <a:t>，</a:t>
            </a:r>
            <a:r>
              <a:rPr lang="en-US" altLang="zh-CN"/>
              <a:t>a[0][1]</a:t>
            </a:r>
            <a:r>
              <a:rPr lang="zh-CN" altLang="zh-CN"/>
              <a:t>，</a:t>
            </a:r>
            <a:r>
              <a:rPr lang="en-US" altLang="zh-CN"/>
              <a:t>a[0][2]</a:t>
            </a:r>
            <a:r>
              <a:rPr lang="zh-CN" altLang="zh-CN"/>
              <a:t>，</a:t>
            </a:r>
            <a:r>
              <a:rPr lang="en-US" altLang="zh-CN"/>
              <a:t>a[0][3]</a:t>
            </a:r>
            <a:r>
              <a:rPr lang="zh-CN" altLang="zh-CN"/>
              <a:t>；</a:t>
            </a:r>
            <a:r>
              <a:rPr lang="en-US" altLang="zh-CN"/>
              <a:t>a[1][0]</a:t>
            </a:r>
            <a:r>
              <a:rPr lang="zh-CN" altLang="zh-CN"/>
              <a:t>，</a:t>
            </a:r>
            <a:r>
              <a:rPr lang="en-US" altLang="zh-CN"/>
              <a:t>a[1][1]</a:t>
            </a:r>
            <a:r>
              <a:rPr lang="zh-CN" altLang="zh-CN"/>
              <a:t>，</a:t>
            </a:r>
            <a:r>
              <a:rPr lang="en-US" altLang="zh-CN"/>
              <a:t>a[1][2]</a:t>
            </a:r>
            <a:r>
              <a:rPr lang="zh-CN" altLang="zh-CN"/>
              <a:t>，</a:t>
            </a:r>
            <a:r>
              <a:rPr lang="en-US" altLang="zh-CN"/>
              <a:t>a[1][3]</a:t>
            </a:r>
            <a:r>
              <a:rPr lang="zh-CN" altLang="zh-CN"/>
              <a:t>；</a:t>
            </a:r>
            <a:r>
              <a:rPr lang="en-US" altLang="zh-CN"/>
              <a:t>a[2][0]</a:t>
            </a:r>
            <a:r>
              <a:rPr lang="zh-CN" altLang="zh-CN"/>
              <a:t>，</a:t>
            </a:r>
            <a:r>
              <a:rPr lang="en-US" altLang="zh-CN"/>
              <a:t>a[2][1]</a:t>
            </a:r>
            <a:r>
              <a:rPr lang="zh-CN" altLang="zh-CN"/>
              <a:t>，</a:t>
            </a:r>
            <a:r>
              <a:rPr lang="en-US" altLang="zh-CN"/>
              <a:t>a[2][2]</a:t>
            </a:r>
            <a:r>
              <a:rPr lang="zh-CN" altLang="zh-CN"/>
              <a:t>，</a:t>
            </a:r>
            <a:r>
              <a:rPr lang="en-US" altLang="zh-CN"/>
              <a:t>a[2][3</a:t>
            </a:r>
            <a:r>
              <a:rPr lang="en-US" altLang="zh-CN" smtClean="0"/>
              <a:t>]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二</a:t>
            </a:r>
            <a:r>
              <a:rPr lang="zh-CN" altLang="zh-CN"/>
              <a:t>维数组的第</a:t>
            </a:r>
            <a:r>
              <a:rPr lang="en-US" altLang="zh-CN"/>
              <a:t>1</a:t>
            </a:r>
            <a:r>
              <a:rPr lang="zh-CN" altLang="zh-CN"/>
              <a:t>个下标代表行，第</a:t>
            </a:r>
            <a:r>
              <a:rPr lang="en-US" altLang="zh-CN"/>
              <a:t>2</a:t>
            </a:r>
            <a:r>
              <a:rPr lang="zh-CN" altLang="zh-CN"/>
              <a:t>个下标代表列</a:t>
            </a:r>
            <a:r>
              <a:rPr lang="zh-CN" altLang="zh-CN" smtClean="0"/>
              <a:t>。</a:t>
            </a:r>
            <a:endParaRPr lang="zh-CN" altLang="zh-CN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en-US" altLang="zh-CN"/>
              <a:t>C</a:t>
            </a:r>
            <a:r>
              <a:rPr lang="zh-CN" altLang="zh-CN"/>
              <a:t>语言中，二维数组按行顺次</a:t>
            </a:r>
            <a:r>
              <a:rPr lang="zh-CN" altLang="zh-CN" smtClean="0"/>
              <a:t>存放，先</a:t>
            </a:r>
            <a:r>
              <a:rPr lang="zh-CN" altLang="zh-CN"/>
              <a:t>存放</a:t>
            </a:r>
            <a:r>
              <a:rPr lang="en-US" altLang="zh-CN"/>
              <a:t>a[0]</a:t>
            </a:r>
            <a:r>
              <a:rPr lang="zh-CN" altLang="zh-CN"/>
              <a:t>行，再存放</a:t>
            </a:r>
            <a:r>
              <a:rPr lang="en-US" altLang="zh-CN"/>
              <a:t>a[1]</a:t>
            </a:r>
            <a:r>
              <a:rPr lang="zh-CN" altLang="zh-CN"/>
              <a:t>行，最后存放</a:t>
            </a:r>
            <a:r>
              <a:rPr lang="en-US" altLang="zh-CN"/>
              <a:t>a[2]</a:t>
            </a:r>
            <a:r>
              <a:rPr lang="zh-CN" altLang="zh-CN"/>
              <a:t>行，每行中</a:t>
            </a:r>
            <a:r>
              <a:rPr lang="en-US" altLang="zh-CN"/>
              <a:t>4</a:t>
            </a:r>
            <a:r>
              <a:rPr lang="zh-CN" altLang="zh-CN"/>
              <a:t>个元素依次存放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1" y="3822567"/>
            <a:ext cx="12181815" cy="19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指针</a:t>
            </a:r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/>
              <a:t>）指针变量</a:t>
            </a:r>
          </a:p>
          <a:p>
            <a:pPr lvl="2"/>
            <a:r>
              <a:rPr lang="zh-CN" altLang="zh-CN" smtClean="0"/>
              <a:t>指针数据类型主要</a:t>
            </a:r>
            <a:r>
              <a:rPr lang="zh-CN" altLang="zh-CN"/>
              <a:t>用于汇编语言或</a:t>
            </a:r>
            <a:r>
              <a:rPr lang="en-US" altLang="zh-CN"/>
              <a:t>C</a:t>
            </a:r>
            <a:r>
              <a:rPr lang="zh-CN" altLang="zh-CN"/>
              <a:t>语言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指针</a:t>
            </a:r>
            <a:r>
              <a:rPr lang="zh-CN" altLang="zh-CN">
                <a:solidFill>
                  <a:srgbClr val="C00000"/>
                </a:solidFill>
              </a:rPr>
              <a:t>具有极大的灵活性和不</a:t>
            </a:r>
            <a:r>
              <a:rPr lang="zh-CN" altLang="zh-CN" smtClean="0">
                <a:solidFill>
                  <a:srgbClr val="C00000"/>
                </a:solidFill>
              </a:rPr>
              <a:t>安全性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指针</a:t>
            </a:r>
            <a:r>
              <a:rPr lang="zh-CN" altLang="zh-CN" smtClean="0"/>
              <a:t>容易</a:t>
            </a:r>
            <a:r>
              <a:rPr lang="zh-CN" altLang="zh-CN"/>
              <a:t>造成内存</a:t>
            </a:r>
            <a:r>
              <a:rPr lang="zh-CN" altLang="zh-CN" smtClean="0"/>
              <a:t>溢出，</a:t>
            </a:r>
            <a:r>
              <a:rPr lang="zh-CN" altLang="zh-CN"/>
              <a:t>面向对象语言</a:t>
            </a:r>
            <a:r>
              <a:rPr lang="zh-CN" altLang="zh-CN" sz="1800"/>
              <a:t>（如</a:t>
            </a:r>
            <a:r>
              <a:rPr lang="en-US" altLang="zh-CN" sz="1800"/>
              <a:t>Java</a:t>
            </a:r>
            <a:r>
              <a:rPr lang="zh-CN" altLang="zh-CN" sz="1800"/>
              <a:t>）</a:t>
            </a:r>
            <a:r>
              <a:rPr lang="zh-CN" altLang="zh-CN"/>
              <a:t>一般避免使用指针。</a:t>
            </a:r>
          </a:p>
          <a:p>
            <a:pPr lvl="2"/>
            <a:r>
              <a:rPr lang="zh-CN" altLang="zh-CN" smtClean="0"/>
              <a:t>一般</a:t>
            </a:r>
            <a:r>
              <a:rPr lang="zh-CN" altLang="zh-CN"/>
              <a:t>变量存放的是数据本身，而指针变量存放的是数据的地址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31555" y="2955826"/>
            <a:ext cx="10058400" cy="3902174"/>
            <a:chOff x="1431555" y="2955826"/>
            <a:chExt cx="10058400" cy="390217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431555" y="2955826"/>
              <a:ext cx="10058400" cy="390217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464634" y="5854535"/>
              <a:ext cx="2025321" cy="1003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68488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【</a:t>
            </a:r>
            <a:r>
              <a:rPr lang="zh-CN" altLang="en-US" smtClean="0"/>
              <a:t>案例</a:t>
            </a:r>
            <a:r>
              <a:rPr lang="zh-CN" altLang="zh-CN" smtClean="0"/>
              <a:t>】</a:t>
            </a:r>
            <a:r>
              <a:rPr lang="zh-CN" altLang="en-US" smtClean="0"/>
              <a:t>同一算法的不同表达形式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662372"/>
              </p:ext>
            </p:extLst>
          </p:nvPr>
        </p:nvGraphicFramePr>
        <p:xfrm>
          <a:off x="4168841" y="1350335"/>
          <a:ext cx="3242052" cy="3604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2052"/>
              </a:tblGrid>
              <a:tr h="3604438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altLang="en-US" sz="2200" b="1" kern="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伪代码表达算法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endParaRPr lang="en-US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IF  X≤3  THEN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59715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Y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ELSE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Y=5+1.5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l">
                        <a:spcAft>
                          <a:spcPts val="0"/>
                        </a:spcAft>
                      </a:pP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 IF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en-US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l">
                        <a:spcAft>
                          <a:spcPts val="0"/>
                        </a:spcAft>
                      </a:pPr>
                      <a:r>
                        <a:rPr 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</a:t>
                      </a:r>
                      <a:endParaRPr lang="zh-CN" sz="22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8676149"/>
              </p:ext>
            </p:extLst>
          </p:nvPr>
        </p:nvGraphicFramePr>
        <p:xfrm>
          <a:off x="653010" y="1317812"/>
          <a:ext cx="3238508" cy="3722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38508"/>
              </a:tblGrid>
              <a:tr h="372202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1" kern="0" smtClean="0">
                          <a:solidFill>
                            <a:srgbClr val="FFFF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自然语言表达算法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X≤3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en-US" altLang="zh-CN" sz="2200" b="0" kern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则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 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Y=5+1.5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X-3</a:t>
                      </a: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2200" b="0" kern="0" baseline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altLang="zh-CN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Y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altLang="en-US" sz="22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/>
                        </a:rPr>
                        <a:t>结束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13994" y="1321984"/>
            <a:ext cx="3079750" cy="48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073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4.4.2  </a:t>
            </a:r>
            <a:r>
              <a:rPr lang="zh-CN" altLang="en-US" smtClean="0"/>
              <a:t>数组结构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）指针和数组的关系</a:t>
            </a:r>
          </a:p>
          <a:p>
            <a:pPr lvl="2"/>
            <a:r>
              <a:rPr lang="en-US" altLang="zh-CN" dirty="0" smtClean="0"/>
              <a:t>C</a:t>
            </a:r>
            <a:r>
              <a:rPr lang="zh-CN" altLang="zh-CN" dirty="0"/>
              <a:t>语言中</a:t>
            </a:r>
            <a:r>
              <a:rPr lang="zh-CN" altLang="zh-CN" dirty="0" smtClean="0"/>
              <a:t>，指针</a:t>
            </a:r>
            <a:r>
              <a:rPr lang="zh-CN" altLang="zh-CN" dirty="0"/>
              <a:t>变量的值就是某个内存单元的</a:t>
            </a:r>
            <a:r>
              <a:rPr lang="zh-CN" altLang="zh-CN" dirty="0" smtClean="0"/>
              <a:t>地址。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4-32</a:t>
            </a:r>
            <a:r>
              <a:rPr lang="zh-CN" altLang="zh-CN" dirty="0" smtClean="0"/>
              <a:t>】用</a:t>
            </a:r>
            <a:r>
              <a:rPr lang="en-US" altLang="zh-CN" dirty="0"/>
              <a:t>C</a:t>
            </a:r>
            <a:r>
              <a:rPr lang="zh-CN" altLang="zh-CN" dirty="0"/>
              <a:t>语言定义一个整型数组</a:t>
            </a:r>
            <a:r>
              <a:rPr lang="en-US" altLang="zh-CN" dirty="0"/>
              <a:t>a</a:t>
            </a:r>
            <a:r>
              <a:rPr lang="zh-CN" altLang="zh-CN" dirty="0"/>
              <a:t>，用指针变量指向该</a:t>
            </a:r>
            <a:r>
              <a:rPr lang="zh-CN" altLang="zh-CN" dirty="0" smtClean="0"/>
              <a:t>数组。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执行</a:t>
            </a:r>
            <a:r>
              <a:rPr lang="zh-CN" altLang="zh-CN" dirty="0"/>
              <a:t>以上语句后，指针与数组之间的关系如图</a:t>
            </a:r>
            <a:r>
              <a:rPr lang="en-US" altLang="zh-CN" dirty="0"/>
              <a:t>4-17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93032219"/>
              </p:ext>
            </p:extLst>
          </p:nvPr>
        </p:nvGraphicFramePr>
        <p:xfrm>
          <a:off x="1280506" y="2164870"/>
          <a:ext cx="6194182" cy="1141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8843"/>
                <a:gridCol w="4555339"/>
              </a:tblGrid>
              <a:tr h="11418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 a[5];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 *p;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p=a;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声明一个长度为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的整型数组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a[]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声明一个指针变量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将数组首地址赋给指针变量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90446" y="3751788"/>
            <a:ext cx="10011103" cy="15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901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54561589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3164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4.4.3  </a:t>
            </a:r>
            <a:r>
              <a:rPr lang="zh-CN" altLang="en-US"/>
              <a:t>线性结构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栈</a:t>
            </a:r>
            <a:r>
              <a:rPr lang="zh-CN" altLang="zh-CN" b="1"/>
              <a:t>（</a:t>
            </a:r>
            <a:r>
              <a:rPr lang="en-US" altLang="zh-CN" b="1"/>
              <a:t>Stack</a:t>
            </a:r>
            <a:r>
              <a:rPr lang="zh-CN" altLang="zh-CN" b="1"/>
              <a:t>）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栈的</a:t>
            </a:r>
            <a:r>
              <a:rPr lang="zh-CN" altLang="zh-CN"/>
              <a:t>特点是</a:t>
            </a:r>
            <a:r>
              <a:rPr lang="zh-CN" altLang="zh-CN" b="1">
                <a:solidFill>
                  <a:srgbClr val="C00000"/>
                </a:solidFill>
              </a:rPr>
              <a:t>先进后出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栈</a:t>
            </a:r>
            <a:r>
              <a:rPr lang="zh-CN" altLang="en-US" smtClean="0"/>
              <a:t>中数据</a:t>
            </a:r>
            <a:r>
              <a:rPr lang="zh-CN" altLang="zh-CN" smtClean="0"/>
              <a:t>的</a:t>
            </a:r>
            <a:r>
              <a:rPr lang="zh-CN" altLang="zh-CN"/>
              <a:t>插入和</a:t>
            </a:r>
            <a:r>
              <a:rPr lang="zh-CN" altLang="zh-CN" smtClean="0"/>
              <a:t>删除</a:t>
            </a:r>
            <a:r>
              <a:rPr lang="zh-CN" altLang="en-US" smtClean="0"/>
              <a:t>都</a:t>
            </a:r>
            <a:r>
              <a:rPr lang="zh-CN" altLang="zh-CN" smtClean="0"/>
              <a:t>在栈</a:t>
            </a:r>
            <a:r>
              <a:rPr lang="zh-CN" altLang="en-US" smtClean="0"/>
              <a:t>顶</a:t>
            </a:r>
            <a:r>
              <a:rPr lang="zh-CN" altLang="zh-CN" smtClean="0"/>
              <a:t>进行。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栈</a:t>
            </a:r>
            <a:r>
              <a:rPr lang="zh-CN" altLang="zh-CN"/>
              <a:t>的存储结构可以用数组或单向链表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栈常见操作：</a:t>
            </a:r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初始化</a:t>
            </a:r>
            <a:r>
              <a:rPr lang="zh-CN" altLang="zh-CN"/>
              <a:t>，进栈（</a:t>
            </a:r>
            <a:r>
              <a:rPr lang="en-US" altLang="zh-CN"/>
              <a:t>Push</a:t>
            </a:r>
            <a:r>
              <a:rPr lang="zh-CN" altLang="zh-CN"/>
              <a:t>），出栈（</a:t>
            </a:r>
            <a:r>
              <a:rPr lang="en-US" altLang="zh-CN"/>
              <a:t>Pop</a:t>
            </a:r>
            <a:r>
              <a:rPr lang="zh-CN" altLang="zh-CN" smtClean="0"/>
              <a:t>），</a:t>
            </a:r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取</a:t>
            </a:r>
            <a:r>
              <a:rPr lang="zh-CN" altLang="zh-CN"/>
              <a:t>最栈顶元素（</a:t>
            </a:r>
            <a:r>
              <a:rPr lang="en-US" altLang="zh-CN"/>
              <a:t>Top</a:t>
            </a:r>
            <a:r>
              <a:rPr lang="zh-CN" altLang="zh-CN" smtClean="0"/>
              <a:t>）</a:t>
            </a:r>
            <a:r>
              <a:rPr lang="zh-CN" altLang="en-US" smtClean="0"/>
              <a:t>，</a:t>
            </a:r>
            <a:r>
              <a:rPr lang="zh-CN" altLang="zh-CN" smtClean="0"/>
              <a:t>判断</a:t>
            </a:r>
            <a:r>
              <a:rPr lang="zh-CN" altLang="zh-CN"/>
              <a:t>栈是否为空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递归运算经常用</a:t>
            </a:r>
            <a:r>
              <a:rPr lang="zh-CN" altLang="zh-CN">
                <a:solidFill>
                  <a:srgbClr val="C00000"/>
                </a:solidFill>
              </a:rPr>
              <a:t>到</a:t>
            </a:r>
            <a:r>
              <a:rPr lang="zh-CN" altLang="zh-CN" smtClean="0">
                <a:solidFill>
                  <a:srgbClr val="C00000"/>
                </a:solidFill>
              </a:rPr>
              <a:t>栈结构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78746" y="1878393"/>
            <a:ext cx="2001727" cy="32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405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4.4.3  </a:t>
            </a:r>
            <a:r>
              <a:rPr lang="zh-CN" altLang="en-US"/>
              <a:t>线性结构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队列</a:t>
            </a:r>
            <a:r>
              <a:rPr lang="zh-CN" altLang="zh-CN" b="1"/>
              <a:t>（</a:t>
            </a:r>
            <a:r>
              <a:rPr lang="en-US" altLang="zh-CN" b="1"/>
              <a:t>Queue</a:t>
            </a:r>
            <a:r>
              <a:rPr lang="zh-CN" altLang="zh-CN" b="1"/>
              <a:t>）</a:t>
            </a:r>
            <a:endParaRPr lang="zh-CN" altLang="zh-CN"/>
          </a:p>
          <a:p>
            <a:pPr lvl="1"/>
            <a:endParaRPr lang="en-US" altLang="zh-CN" sz="1000" b="1" smtClean="0">
              <a:solidFill>
                <a:srgbClr val="C00000"/>
              </a:solidFill>
            </a:endParaRPr>
          </a:p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队列</a:t>
            </a:r>
            <a:r>
              <a:rPr lang="zh-CN" altLang="zh-CN" b="1">
                <a:solidFill>
                  <a:srgbClr val="C00000"/>
                </a:solidFill>
              </a:rPr>
              <a:t>是</a:t>
            </a:r>
            <a:r>
              <a:rPr lang="zh-CN" altLang="zh-CN" b="1" smtClean="0">
                <a:solidFill>
                  <a:srgbClr val="C00000"/>
                </a:solidFill>
              </a:rPr>
              <a:t>先进先出</a:t>
            </a:r>
            <a:r>
              <a:rPr lang="zh-CN" altLang="zh-CN" smtClean="0">
                <a:solidFill>
                  <a:srgbClr val="C00000"/>
                </a:solidFill>
              </a:rPr>
              <a:t>。</a:t>
            </a:r>
            <a:endParaRPr lang="en-US" altLang="zh-CN" smtClean="0">
              <a:solidFill>
                <a:srgbClr val="C00000"/>
              </a:solidFill>
            </a:endParaRP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队列</a:t>
            </a:r>
            <a:r>
              <a:rPr lang="zh-CN" altLang="zh-CN"/>
              <a:t>中</a:t>
            </a:r>
            <a:r>
              <a:rPr lang="zh-CN" altLang="zh-CN" smtClean="0"/>
              <a:t>，新</a:t>
            </a:r>
            <a:r>
              <a:rPr lang="zh-CN" altLang="zh-CN"/>
              <a:t>插入的元素只能添加到队尾，被删除</a:t>
            </a:r>
            <a:r>
              <a:rPr lang="zh-CN" altLang="zh-CN" smtClean="0"/>
              <a:t>的只能</a:t>
            </a:r>
            <a:r>
              <a:rPr lang="zh-CN" altLang="en-US" smtClean="0"/>
              <a:t>是</a:t>
            </a:r>
            <a:r>
              <a:rPr lang="zh-CN" altLang="zh-CN" smtClean="0"/>
              <a:t>队</a:t>
            </a:r>
            <a:r>
              <a:rPr lang="zh-CN" altLang="zh-CN"/>
              <a:t>首的元素。</a:t>
            </a:r>
          </a:p>
          <a:p>
            <a:pPr lvl="1"/>
            <a:r>
              <a:rPr lang="zh-CN" altLang="zh-CN" smtClean="0"/>
              <a:t>队</a:t>
            </a:r>
            <a:r>
              <a:rPr lang="zh-CN" altLang="en-US" smtClean="0"/>
              <a:t>列</a:t>
            </a:r>
            <a:r>
              <a:rPr lang="zh-CN" altLang="zh-CN" smtClean="0"/>
              <a:t>中</a:t>
            </a:r>
            <a:r>
              <a:rPr lang="zh-CN" altLang="zh-CN"/>
              <a:t>全体成员只能按顺序向前</a:t>
            </a:r>
            <a:r>
              <a:rPr lang="zh-CN" altLang="zh-CN" smtClean="0"/>
              <a:t>移动。</a:t>
            </a:r>
            <a:endParaRPr lang="en-US" altLang="zh-CN" smtClean="0"/>
          </a:p>
          <a:p>
            <a:pPr lvl="1"/>
            <a:r>
              <a:rPr lang="zh-CN" altLang="en-US" smtClean="0"/>
              <a:t>队列</a:t>
            </a:r>
            <a:r>
              <a:rPr lang="zh-CN" altLang="zh-CN" smtClean="0"/>
              <a:t>中任何</a:t>
            </a:r>
            <a:r>
              <a:rPr lang="zh-CN" altLang="en-US" smtClean="0"/>
              <a:t>元素不</a:t>
            </a:r>
            <a:r>
              <a:rPr lang="zh-CN" altLang="zh-CN" smtClean="0"/>
              <a:t>可以</a:t>
            </a:r>
            <a:r>
              <a:rPr lang="zh-CN" altLang="zh-CN"/>
              <a:t>中途</a:t>
            </a:r>
            <a:r>
              <a:rPr lang="zh-CN" altLang="zh-CN" smtClean="0"/>
              <a:t>离队。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队列</a:t>
            </a:r>
            <a:r>
              <a:rPr lang="zh-CN" altLang="zh-CN"/>
              <a:t>经常</a:t>
            </a:r>
            <a:r>
              <a:rPr lang="zh-CN" altLang="zh-CN" smtClean="0"/>
              <a:t>用做缓冲区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如</a:t>
            </a:r>
            <a:r>
              <a:rPr lang="zh-CN" altLang="en-US" smtClean="0"/>
              <a:t>，</a:t>
            </a:r>
            <a:r>
              <a:rPr lang="zh-CN" altLang="zh-CN" smtClean="0"/>
              <a:t>从</a:t>
            </a:r>
            <a:r>
              <a:rPr lang="zh-CN" altLang="zh-CN"/>
              <a:t>网络</a:t>
            </a:r>
            <a:r>
              <a:rPr lang="zh-CN" altLang="zh-CN" smtClean="0"/>
              <a:t>传输</a:t>
            </a:r>
            <a:r>
              <a:rPr lang="zh-CN" altLang="en-US" smtClean="0"/>
              <a:t>到本机</a:t>
            </a:r>
            <a:r>
              <a:rPr lang="zh-CN" altLang="zh-CN" smtClean="0"/>
              <a:t>的</a:t>
            </a:r>
            <a:r>
              <a:rPr lang="zh-CN" altLang="zh-CN"/>
              <a:t>数据</a:t>
            </a:r>
            <a:r>
              <a:rPr lang="zh-CN" altLang="zh-CN" smtClean="0"/>
              <a:t>，可以</a:t>
            </a:r>
            <a:r>
              <a:rPr lang="zh-CN" altLang="zh-CN"/>
              <a:t>创建一个</a:t>
            </a:r>
            <a:r>
              <a:rPr lang="zh-CN" altLang="zh-CN" smtClean="0"/>
              <a:t>队列来缓存数据</a:t>
            </a:r>
            <a:r>
              <a:rPr lang="zh-CN" altLang="zh-CN"/>
              <a:t>，出队一笔，处理一笔，直到队列为空。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41465" y="4508564"/>
            <a:ext cx="7227518" cy="17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538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4.4.3  </a:t>
            </a:r>
            <a:r>
              <a:rPr lang="zh-CN" altLang="en-US"/>
              <a:t>线性结构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单向</a:t>
            </a:r>
            <a:r>
              <a:rPr lang="zh-CN" altLang="zh-CN" b="1"/>
              <a:t>链表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链表</a:t>
            </a:r>
            <a:r>
              <a:rPr lang="zh-CN" altLang="zh-CN"/>
              <a:t>由一连串节点组成，每个节点包含一个存储数据的</a:t>
            </a:r>
            <a:r>
              <a:rPr lang="zh-CN" altLang="zh-CN">
                <a:solidFill>
                  <a:srgbClr val="C00000"/>
                </a:solidFill>
              </a:rPr>
              <a:t>数据域</a:t>
            </a:r>
            <a:r>
              <a:rPr lang="zh-CN" altLang="zh-CN"/>
              <a:t>（</a:t>
            </a:r>
            <a:r>
              <a:rPr lang="en-US" altLang="zh-CN"/>
              <a:t>data</a:t>
            </a:r>
            <a:r>
              <a:rPr lang="zh-CN" altLang="zh-CN"/>
              <a:t>），和一个后继存储位置的</a:t>
            </a:r>
            <a:r>
              <a:rPr lang="zh-CN" altLang="zh-CN">
                <a:solidFill>
                  <a:srgbClr val="C00000"/>
                </a:solidFill>
              </a:rPr>
              <a:t>指针域</a:t>
            </a:r>
            <a:r>
              <a:rPr lang="zh-CN" altLang="zh-CN"/>
              <a:t>（</a:t>
            </a:r>
            <a:r>
              <a:rPr lang="en-US" altLang="zh-CN"/>
              <a:t>next</a:t>
            </a:r>
            <a:r>
              <a:rPr lang="zh-CN" altLang="zh-CN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链表</a:t>
            </a:r>
            <a:r>
              <a:rPr lang="zh-CN" altLang="zh-CN"/>
              <a:t>类型有：单向链表，双向链表以及环形链表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56897" y="2839149"/>
            <a:ext cx="10768796" cy="29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205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4.4.3  </a:t>
            </a:r>
            <a:r>
              <a:rPr lang="zh-CN" altLang="en-US"/>
              <a:t>线性结构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链表优点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存储单元可以连续，</a:t>
            </a:r>
            <a:r>
              <a:rPr lang="zh-CN" altLang="zh-CN"/>
              <a:t>也</a:t>
            </a:r>
            <a:r>
              <a:rPr lang="zh-CN" altLang="zh-CN" smtClean="0"/>
              <a:t>可以不连续；</a:t>
            </a:r>
            <a:endParaRPr lang="en-US" altLang="zh-CN" smtClean="0"/>
          </a:p>
          <a:p>
            <a:pPr lvl="2"/>
            <a:r>
              <a:rPr lang="zh-CN" altLang="zh-CN" smtClean="0"/>
              <a:t>允许</a:t>
            </a:r>
            <a:r>
              <a:rPr lang="zh-CN" altLang="zh-CN"/>
              <a:t>在</a:t>
            </a:r>
            <a:r>
              <a:rPr lang="zh-CN" altLang="zh-CN" smtClean="0"/>
              <a:t>链表任意</a:t>
            </a:r>
            <a:r>
              <a:rPr lang="zh-CN" altLang="zh-CN"/>
              <a:t>节点之间插入和删除节点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不</a:t>
            </a:r>
            <a:r>
              <a:rPr lang="zh-CN" altLang="zh-CN" smtClean="0"/>
              <a:t>需要</a:t>
            </a:r>
            <a:r>
              <a:rPr lang="zh-CN" altLang="zh-CN"/>
              <a:t>预先知道</a:t>
            </a:r>
            <a:r>
              <a:rPr lang="zh-CN" altLang="zh-CN" smtClean="0"/>
              <a:t>数据</a:t>
            </a:r>
            <a:r>
              <a:rPr lang="zh-CN" altLang="en-US" smtClean="0"/>
              <a:t>的</a:t>
            </a:r>
            <a:r>
              <a:rPr lang="zh-CN" altLang="zh-CN" smtClean="0"/>
              <a:t>多少。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1"/>
            <a:r>
              <a:rPr lang="zh-CN" altLang="zh-CN" smtClean="0"/>
              <a:t>链表缺点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不能</a:t>
            </a:r>
            <a:r>
              <a:rPr lang="zh-CN" altLang="zh-CN"/>
              <a:t>随机读取数据，</a:t>
            </a:r>
            <a:r>
              <a:rPr lang="zh-CN" altLang="zh-CN" smtClean="0"/>
              <a:t>查找数据必须</a:t>
            </a:r>
            <a:r>
              <a:rPr lang="zh-CN" altLang="zh-CN"/>
              <a:t>从链表头</a:t>
            </a:r>
            <a:r>
              <a:rPr lang="zh-CN" altLang="zh-CN" smtClean="0"/>
              <a:t>开始；</a:t>
            </a:r>
            <a:endParaRPr lang="en-US" altLang="zh-CN" smtClean="0"/>
          </a:p>
          <a:p>
            <a:pPr lvl="2"/>
            <a:r>
              <a:rPr lang="zh-CN" altLang="zh-CN" smtClean="0"/>
              <a:t>增加</a:t>
            </a:r>
            <a:r>
              <a:rPr lang="zh-CN" altLang="zh-CN"/>
              <a:t>了</a:t>
            </a:r>
            <a:r>
              <a:rPr lang="zh-CN" altLang="zh-CN" smtClean="0"/>
              <a:t>节点指针</a:t>
            </a:r>
            <a:r>
              <a:rPr lang="zh-CN" altLang="zh-CN"/>
              <a:t>域，存储空间开销较大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编程语言支持：</a:t>
            </a:r>
            <a:endParaRPr lang="zh-CN" altLang="zh-CN"/>
          </a:p>
          <a:p>
            <a:pPr lvl="2"/>
            <a:r>
              <a:rPr lang="en-US" altLang="zh-CN" smtClean="0"/>
              <a:t>Lisp</a:t>
            </a:r>
            <a:r>
              <a:rPr lang="zh-CN" altLang="en-US" smtClean="0"/>
              <a:t>、</a:t>
            </a:r>
            <a:r>
              <a:rPr lang="en-US" altLang="zh-CN" smtClean="0"/>
              <a:t>Scheme</a:t>
            </a:r>
            <a:r>
              <a:rPr lang="zh-CN" altLang="en-US" smtClean="0"/>
              <a:t>等</a:t>
            </a:r>
            <a:r>
              <a:rPr lang="zh-CN" altLang="zh-CN" smtClean="0"/>
              <a:t>编程语言</a:t>
            </a:r>
            <a:r>
              <a:rPr lang="zh-CN" altLang="en-US" smtClean="0"/>
              <a:t>中，</a:t>
            </a:r>
            <a:r>
              <a:rPr lang="zh-CN" altLang="zh-CN" smtClean="0"/>
              <a:t>数据类型包含</a:t>
            </a:r>
            <a:r>
              <a:rPr lang="zh-CN" altLang="zh-CN"/>
              <a:t>了链表的存取操作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en-US" altLang="zh-CN" smtClean="0"/>
              <a:t>C</a:t>
            </a:r>
            <a:r>
              <a:rPr lang="zh-CN" altLang="en-US" smtClean="0"/>
              <a:t>、</a:t>
            </a:r>
            <a:r>
              <a:rPr lang="en-US" altLang="zh-CN" smtClean="0"/>
              <a:t>C++</a:t>
            </a:r>
            <a:r>
              <a:rPr lang="zh-CN" altLang="en-US" smtClean="0"/>
              <a:t>、</a:t>
            </a:r>
            <a:r>
              <a:rPr lang="en-US" altLang="zh-CN" smtClean="0"/>
              <a:t>Java</a:t>
            </a:r>
            <a:r>
              <a:rPr lang="zh-CN" altLang="zh-CN"/>
              <a:t>等程序</a:t>
            </a:r>
            <a:r>
              <a:rPr lang="zh-CN" altLang="zh-CN" smtClean="0"/>
              <a:t>语言</a:t>
            </a:r>
            <a:r>
              <a:rPr lang="zh-CN" altLang="en-US" smtClean="0"/>
              <a:t>中，</a:t>
            </a:r>
            <a:r>
              <a:rPr lang="zh-CN" altLang="zh-CN" smtClean="0"/>
              <a:t>需要依靠数组</a:t>
            </a:r>
            <a:r>
              <a:rPr lang="zh-CN" altLang="zh-CN"/>
              <a:t>和</a:t>
            </a:r>
            <a:r>
              <a:rPr lang="zh-CN" altLang="zh-CN" smtClean="0"/>
              <a:t>指针来</a:t>
            </a:r>
            <a:r>
              <a:rPr lang="zh-CN" altLang="zh-CN"/>
              <a:t>生成链表。</a:t>
            </a:r>
          </a:p>
          <a:p>
            <a:pPr lvl="1"/>
            <a:endParaRPr lang="en-US" altLang="zh-CN" smtClean="0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0006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4.4.3  </a:t>
            </a:r>
            <a:r>
              <a:rPr lang="zh-CN" altLang="en-US"/>
              <a:t>线性结构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链表的</a:t>
            </a:r>
            <a:r>
              <a:rPr lang="zh-CN" altLang="zh-CN"/>
              <a:t>插入和删除操作</a:t>
            </a:r>
            <a:r>
              <a:rPr lang="zh-CN" altLang="zh-CN" smtClean="0"/>
              <a:t>如</a:t>
            </a:r>
            <a:r>
              <a:rPr lang="zh-CN" altLang="zh-CN"/>
              <a:t>图</a:t>
            </a:r>
            <a:r>
              <a:rPr lang="en-US" altLang="zh-CN"/>
              <a:t>4-21</a:t>
            </a:r>
            <a:r>
              <a:rPr lang="zh-CN" altLang="zh-CN"/>
              <a:t>所</a:t>
            </a:r>
            <a:r>
              <a:rPr lang="zh-CN" altLang="zh-CN" smtClean="0"/>
              <a:t>示。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8158" y="1166322"/>
            <a:ext cx="11156873" cy="41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894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36377912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4575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一切</a:t>
            </a:r>
            <a:r>
              <a:rPr lang="zh-CN" altLang="zh-CN" b="1" dirty="0">
                <a:solidFill>
                  <a:srgbClr val="C00000"/>
                </a:solidFill>
              </a:rPr>
              <a:t>具有层次</a:t>
            </a:r>
            <a:r>
              <a:rPr lang="zh-CN" altLang="zh-CN" b="1" dirty="0" smtClean="0">
                <a:solidFill>
                  <a:srgbClr val="C00000"/>
                </a:solidFill>
              </a:rPr>
              <a:t>关系的</a:t>
            </a:r>
            <a:r>
              <a:rPr lang="zh-CN" altLang="zh-CN" b="1" dirty="0">
                <a:solidFill>
                  <a:srgbClr val="C00000"/>
                </a:solidFill>
              </a:rPr>
              <a:t>问题都可用树形</a:t>
            </a:r>
            <a:r>
              <a:rPr lang="zh-CN" altLang="zh-CN" b="1" dirty="0" smtClean="0">
                <a:solidFill>
                  <a:srgbClr val="C00000"/>
                </a:solidFill>
              </a:rPr>
              <a:t>结构描述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树</a:t>
            </a:r>
            <a:r>
              <a:rPr lang="zh-CN" altLang="zh-CN" b="1" dirty="0"/>
              <a:t>的基本概念和特征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图示</a:t>
            </a:r>
            <a:r>
              <a:rPr lang="zh-CN" altLang="zh-CN" dirty="0"/>
              <a:t>法</a:t>
            </a:r>
            <a:r>
              <a:rPr lang="zh-CN" altLang="zh-CN" dirty="0" smtClean="0"/>
              <a:t>表示树形</a:t>
            </a:r>
            <a:r>
              <a:rPr lang="zh-CN" altLang="zh-CN" dirty="0"/>
              <a:t>结构时，通常</a:t>
            </a:r>
            <a:r>
              <a:rPr lang="zh-CN" altLang="zh-CN" b="1" dirty="0">
                <a:solidFill>
                  <a:srgbClr val="C00000"/>
                </a:solidFill>
              </a:rPr>
              <a:t>根</a:t>
            </a:r>
            <a:r>
              <a:rPr lang="zh-CN" altLang="zh-CN" dirty="0"/>
              <a:t>在上，</a:t>
            </a:r>
            <a:r>
              <a:rPr lang="zh-CN" altLang="zh-CN" b="1" dirty="0">
                <a:solidFill>
                  <a:srgbClr val="C00000"/>
                </a:solidFill>
              </a:rPr>
              <a:t>叶</a:t>
            </a:r>
            <a:r>
              <a:rPr lang="zh-CN" altLang="zh-CN" dirty="0"/>
              <a:t>在下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树</a:t>
            </a:r>
            <a:r>
              <a:rPr lang="zh-CN" altLang="zh-CN" dirty="0"/>
              <a:t>的</a:t>
            </a:r>
            <a:r>
              <a:rPr lang="zh-CN" altLang="zh-CN" dirty="0" smtClean="0"/>
              <a:t>箭头方向</a:t>
            </a:r>
            <a:r>
              <a:rPr lang="zh-CN" altLang="zh-CN" dirty="0"/>
              <a:t>总是从上到下</a:t>
            </a:r>
            <a:r>
              <a:rPr lang="zh-CN" altLang="zh-CN" dirty="0" smtClean="0"/>
              <a:t>，因此简单的用</a:t>
            </a:r>
            <a:r>
              <a:rPr lang="zh-CN" altLang="zh-CN" dirty="0"/>
              <a:t>连线代替</a:t>
            </a:r>
            <a:r>
              <a:rPr lang="zh-CN" altLang="zh-CN" dirty="0" smtClean="0"/>
              <a:t>箭头。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64903" y="3146498"/>
            <a:ext cx="10416069" cy="2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662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树中</a:t>
            </a:r>
            <a:r>
              <a:rPr lang="zh-CN" altLang="zh-CN"/>
              <a:t>每个元素称为节点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有一个特定的</a:t>
            </a:r>
            <a:r>
              <a:rPr lang="zh-CN" altLang="zh-CN" b="1">
                <a:solidFill>
                  <a:srgbClr val="C00000"/>
                </a:solidFill>
              </a:rPr>
              <a:t>根节点</a:t>
            </a:r>
            <a:r>
              <a:rPr lang="zh-CN" altLang="zh-CN"/>
              <a:t>（</a:t>
            </a:r>
            <a:r>
              <a:rPr lang="en-US" altLang="zh-CN"/>
              <a:t>root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其余节点分成</a:t>
            </a:r>
            <a:r>
              <a:rPr lang="en-US" altLang="zh-CN" smtClean="0"/>
              <a:t>m</a:t>
            </a:r>
            <a:r>
              <a:rPr lang="zh-CN" altLang="zh-CN" smtClean="0"/>
              <a:t>个</a:t>
            </a:r>
            <a:r>
              <a:rPr lang="zh-CN" altLang="zh-CN"/>
              <a:t>互不相交的子集（子树）。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上任一</a:t>
            </a:r>
            <a:r>
              <a:rPr lang="zh-CN" altLang="zh-CN" smtClean="0"/>
              <a:t>节点拥有</a:t>
            </a:r>
            <a:r>
              <a:rPr lang="zh-CN" altLang="zh-CN"/>
              <a:t>子树的数量称为该节点的</a:t>
            </a:r>
            <a:r>
              <a:rPr lang="zh-CN" altLang="zh-CN" b="1"/>
              <a:t>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度</a:t>
            </a:r>
            <a:r>
              <a:rPr lang="zh-CN" altLang="zh-CN"/>
              <a:t>为</a:t>
            </a:r>
            <a:r>
              <a:rPr lang="en-US" altLang="zh-CN"/>
              <a:t>0</a:t>
            </a:r>
            <a:r>
              <a:rPr lang="zh-CN" altLang="zh-CN"/>
              <a:t>的节点称为</a:t>
            </a:r>
            <a:r>
              <a:rPr lang="zh-CN" altLang="zh-CN" b="1">
                <a:solidFill>
                  <a:srgbClr val="C00000"/>
                </a:solidFill>
              </a:rPr>
              <a:t>叶子</a:t>
            </a:r>
            <a:r>
              <a:rPr lang="zh-CN" altLang="zh-CN"/>
              <a:t>或终端</a:t>
            </a:r>
            <a:r>
              <a:rPr lang="zh-CN" altLang="zh-CN" smtClean="0"/>
              <a:t>节点</a:t>
            </a:r>
            <a:r>
              <a:rPr lang="zh-CN" altLang="en-US" smtClean="0"/>
              <a:t>；‘</a:t>
            </a:r>
            <a:endParaRPr lang="en-US" altLang="zh-CN" smtClean="0"/>
          </a:p>
          <a:p>
            <a:pPr lvl="1"/>
            <a:r>
              <a:rPr lang="zh-CN" altLang="zh-CN" smtClean="0"/>
              <a:t>度</a:t>
            </a:r>
            <a:r>
              <a:rPr lang="zh-CN" altLang="zh-CN"/>
              <a:t>大于</a:t>
            </a:r>
            <a:r>
              <a:rPr lang="en-US" altLang="zh-CN"/>
              <a:t>0</a:t>
            </a:r>
            <a:r>
              <a:rPr lang="zh-CN" altLang="zh-CN"/>
              <a:t>的节点</a:t>
            </a:r>
            <a:r>
              <a:rPr lang="zh-CN" altLang="zh-CN" smtClean="0"/>
              <a:t>称为分支点。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树中</a:t>
            </a:r>
            <a:r>
              <a:rPr lang="zh-CN" altLang="zh-CN"/>
              <a:t>根</a:t>
            </a:r>
            <a:r>
              <a:rPr lang="zh-CN" altLang="zh-CN" smtClean="0"/>
              <a:t>节点</a:t>
            </a:r>
            <a:r>
              <a:rPr lang="zh-CN" altLang="zh-CN"/>
              <a:t>的</a:t>
            </a:r>
            <a:r>
              <a:rPr lang="zh-CN" altLang="zh-CN" b="1"/>
              <a:t>层</a:t>
            </a:r>
            <a:r>
              <a:rPr lang="zh-CN" altLang="zh-CN" b="1" smtClean="0"/>
              <a:t>数</a:t>
            </a:r>
            <a:r>
              <a:rPr lang="zh-CN" altLang="zh-CN" smtClean="0"/>
              <a:t>为</a:t>
            </a:r>
            <a:r>
              <a:rPr lang="en-US" altLang="zh-CN"/>
              <a:t>1</a:t>
            </a:r>
            <a:r>
              <a:rPr lang="zh-CN" altLang="zh-CN"/>
              <a:t>，其余节点的层</a:t>
            </a:r>
            <a:r>
              <a:rPr lang="zh-CN" altLang="zh-CN" smtClean="0"/>
              <a:t>数</a:t>
            </a:r>
            <a:r>
              <a:rPr lang="zh-CN" altLang="en-US" smtClean="0"/>
              <a:t>依次</a:t>
            </a:r>
            <a:r>
              <a:rPr lang="zh-CN" altLang="zh-CN" smtClean="0"/>
              <a:t>加</a:t>
            </a:r>
            <a:r>
              <a:rPr lang="en-US" altLang="zh-CN" smtClean="0"/>
              <a:t>1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从</a:t>
            </a:r>
            <a:r>
              <a:rPr lang="zh-CN" altLang="zh-CN"/>
              <a:t>一个</a:t>
            </a:r>
            <a:r>
              <a:rPr lang="zh-CN" altLang="zh-CN" smtClean="0"/>
              <a:t>节点到达</a:t>
            </a:r>
            <a:r>
              <a:rPr lang="zh-CN" altLang="zh-CN"/>
              <a:t>另一个</a:t>
            </a:r>
            <a:r>
              <a:rPr lang="zh-CN" altLang="zh-CN" smtClean="0"/>
              <a:t>节点</a:t>
            </a:r>
            <a:r>
              <a:rPr lang="zh-CN" altLang="en-US" smtClean="0"/>
              <a:t>经过的轨迹称为</a:t>
            </a:r>
            <a:r>
              <a:rPr lang="zh-CN" altLang="zh-CN" b="1" smtClean="0">
                <a:solidFill>
                  <a:srgbClr val="C00000"/>
                </a:solidFill>
              </a:rPr>
              <a:t>路径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lvl="1"/>
            <a:r>
              <a:rPr lang="zh-CN" altLang="zh-CN" smtClean="0"/>
              <a:t>一</a:t>
            </a:r>
            <a:r>
              <a:rPr lang="zh-CN" altLang="zh-CN"/>
              <a:t>棵树去掉根节点后就成为了</a:t>
            </a:r>
            <a:r>
              <a:rPr lang="zh-CN" altLang="zh-CN" b="1">
                <a:solidFill>
                  <a:srgbClr val="C00000"/>
                </a:solidFill>
              </a:rPr>
              <a:t>森林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5322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en-US" altLang="zh-CN" b="1"/>
              <a:t>N-S</a:t>
            </a:r>
            <a:r>
              <a:rPr lang="zh-CN" altLang="zh-CN" b="1"/>
              <a:t>图表示算法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N-S流程图</a:t>
            </a:r>
            <a:r>
              <a:rPr lang="zh-CN" altLang="en-US" smtClean="0"/>
              <a:t>没有</a:t>
            </a:r>
            <a:r>
              <a:rPr lang="zh-CN" altLang="zh-CN" smtClean="0"/>
              <a:t>流程</a:t>
            </a:r>
            <a:r>
              <a:rPr lang="zh-CN" altLang="zh-CN"/>
              <a:t>线</a:t>
            </a:r>
            <a:r>
              <a:rPr lang="zh-CN" altLang="zh-CN" smtClean="0"/>
              <a:t>，</a:t>
            </a:r>
            <a:r>
              <a:rPr lang="en-US" altLang="zh-CN" smtClean="0"/>
              <a:t>算法</a:t>
            </a:r>
            <a:r>
              <a:rPr lang="zh-CN" altLang="zh-CN"/>
              <a:t>写在一个矩形框</a:t>
            </a:r>
            <a:r>
              <a:rPr lang="zh-CN" altLang="zh-CN" smtClean="0"/>
              <a:t>内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每个处理步骤</a:t>
            </a:r>
            <a:r>
              <a:rPr lang="zh-CN" altLang="en-US" smtClean="0"/>
              <a:t>用</a:t>
            </a:r>
            <a:r>
              <a:rPr lang="zh-CN" altLang="zh-CN" smtClean="0"/>
              <a:t>一个</a:t>
            </a:r>
            <a:r>
              <a:rPr lang="zh-CN" altLang="en-US" smtClean="0"/>
              <a:t>矩形框</a:t>
            </a:r>
            <a:r>
              <a:rPr lang="zh-CN" altLang="zh-CN" smtClean="0"/>
              <a:t>表示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处理步骤是语句序列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矩形框</a:t>
            </a:r>
            <a:r>
              <a:rPr lang="zh-CN" altLang="zh-CN" smtClean="0"/>
              <a:t>中可以</a:t>
            </a:r>
            <a:r>
              <a:rPr lang="zh-CN" altLang="zh-CN"/>
              <a:t>嵌套另一</a:t>
            </a:r>
            <a:r>
              <a:rPr lang="zh-CN" altLang="zh-CN" smtClean="0"/>
              <a:t>个</a:t>
            </a:r>
            <a:r>
              <a:rPr lang="zh-CN" altLang="en-US" smtClean="0"/>
              <a:t>矩形框；</a:t>
            </a:r>
            <a:endParaRPr lang="en-US" altLang="zh-CN" smtClean="0"/>
          </a:p>
          <a:p>
            <a:pPr lvl="1"/>
            <a:r>
              <a:rPr lang="en-US" altLang="zh-CN" smtClean="0"/>
              <a:t>N-S</a:t>
            </a:r>
            <a:r>
              <a:rPr lang="zh-CN" altLang="zh-CN"/>
              <a:t>图限制</a:t>
            </a:r>
            <a:r>
              <a:rPr lang="zh-CN" altLang="zh-CN" smtClean="0"/>
              <a:t>了</a:t>
            </a:r>
            <a:r>
              <a:rPr lang="zh-CN" altLang="en-US" smtClean="0"/>
              <a:t>语句的</a:t>
            </a:r>
            <a:r>
              <a:rPr lang="zh-CN" altLang="zh-CN" smtClean="0"/>
              <a:t>随意转移</a:t>
            </a:r>
            <a:r>
              <a:rPr lang="zh-CN" altLang="zh-CN"/>
              <a:t>，保证了程序的良好结构。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3466953"/>
            <a:ext cx="12192000" cy="33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树的基本结构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是一种“</a:t>
            </a:r>
            <a:r>
              <a:rPr lang="zh-CN" altLang="zh-CN">
                <a:solidFill>
                  <a:srgbClr val="C00000"/>
                </a:solidFill>
              </a:rPr>
              <a:t>分支层次</a:t>
            </a:r>
            <a:r>
              <a:rPr lang="zh-CN" altLang="zh-CN"/>
              <a:t>”结构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中</a:t>
            </a:r>
            <a:r>
              <a:rPr lang="zh-CN" altLang="zh-CN" smtClean="0"/>
              <a:t>的节点用来存储数据元素。</a:t>
            </a:r>
            <a:endParaRPr lang="zh-CN" altLang="zh-CN"/>
          </a:p>
          <a:p>
            <a:pPr lvl="1"/>
            <a:r>
              <a:rPr lang="zh-CN" altLang="zh-CN"/>
              <a:t>树的基本运算包括：求</a:t>
            </a:r>
            <a:r>
              <a:rPr lang="zh-CN" altLang="zh-CN" smtClean="0"/>
              <a:t>根</a:t>
            </a:r>
            <a:r>
              <a:rPr lang="zh-CN" altLang="en-US" smtClean="0"/>
              <a:t>，</a:t>
            </a:r>
            <a:r>
              <a:rPr lang="zh-CN" altLang="zh-CN" smtClean="0"/>
              <a:t>求双亲</a:t>
            </a:r>
            <a:r>
              <a:rPr lang="zh-CN" altLang="en-US" smtClean="0"/>
              <a:t>，</a:t>
            </a:r>
            <a:r>
              <a:rPr lang="zh-CN" altLang="zh-CN" smtClean="0"/>
              <a:t>求孩子</a:t>
            </a:r>
            <a:r>
              <a:rPr lang="zh-CN" altLang="en-US" smtClean="0"/>
              <a:t>，</a:t>
            </a:r>
            <a:r>
              <a:rPr lang="zh-CN" altLang="zh-CN" smtClean="0">
                <a:solidFill>
                  <a:srgbClr val="C00000"/>
                </a:solidFill>
              </a:rPr>
              <a:t>建树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剪枝</a:t>
            </a:r>
            <a:r>
              <a:rPr lang="zh-CN" altLang="en-US" smtClean="0">
                <a:solidFill>
                  <a:srgbClr val="C00000"/>
                </a:solidFill>
              </a:rPr>
              <a:t>，</a:t>
            </a:r>
            <a:r>
              <a:rPr lang="zh-CN" altLang="zh-CN" smtClean="0">
                <a:solidFill>
                  <a:srgbClr val="C00000"/>
                </a:solidFill>
              </a:rPr>
              <a:t>遍历</a:t>
            </a:r>
            <a:r>
              <a:rPr lang="zh-CN" altLang="zh-CN" smtClean="0"/>
              <a:t>等。</a:t>
            </a:r>
            <a:endParaRPr lang="zh-CN" altLang="zh-CN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18804" y="1144034"/>
            <a:ext cx="7621831" cy="29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114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网页中</a:t>
            </a:r>
            <a:r>
              <a:rPr lang="en-US" altLang="zh-CN" dirty="0"/>
              <a:t>HTML&lt;</a:t>
            </a:r>
            <a:r>
              <a:rPr lang="zh-CN" altLang="en-US" dirty="0" smtClean="0"/>
              <a:t>标记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的树形结构。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83609" y="1140046"/>
            <a:ext cx="9884204" cy="57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831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论文写作的树形结构。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78714" y="1063256"/>
            <a:ext cx="8490694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67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计算机游戏中故事情节的树形结构。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74652" y="1058506"/>
            <a:ext cx="8726008" cy="57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705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98652" y="1140478"/>
            <a:ext cx="7669176" cy="57175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】P53</a:t>
            </a:r>
            <a:r>
              <a:rPr lang="zh-CN" altLang="en-US" dirty="0" smtClean="0"/>
              <a:t>基因组</a:t>
            </a:r>
            <a:r>
              <a:rPr lang="zh-CN" altLang="en-US" dirty="0"/>
              <a:t>数据发掘出</a:t>
            </a:r>
            <a:r>
              <a:rPr lang="zh-CN" altLang="en-US" dirty="0" smtClean="0"/>
              <a:t>了人类更</a:t>
            </a:r>
            <a:r>
              <a:rPr lang="zh-CN" altLang="en-US" dirty="0"/>
              <a:t>古老</a:t>
            </a:r>
            <a:r>
              <a:rPr lang="zh-CN" altLang="en-US" dirty="0" smtClean="0"/>
              <a:t>的进化树结构。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1023901" y="1360968"/>
            <a:ext cx="1474751" cy="489098"/>
          </a:xfrm>
          <a:prstGeom prst="borderCallout1">
            <a:avLst>
              <a:gd name="adj1" fmla="val 53533"/>
              <a:gd name="adj2" fmla="val 99687"/>
              <a:gd name="adj3" fmla="val -17935"/>
              <a:gd name="adj4" fmla="val 3387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P53</a:t>
            </a: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基因组</a:t>
            </a:r>
          </a:p>
        </p:txBody>
      </p:sp>
    </p:spTree>
    <p:extLst>
      <p:ext uri="{BB962C8B-B14F-4D97-AF65-F5344CB8AC3E}">
        <p14:creationId xmlns:p14="http://schemas.microsoft.com/office/powerpoint/2010/main" xmlns="" val="356891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树</a:t>
            </a:r>
            <a:r>
              <a:rPr lang="zh-CN" altLang="zh-CN" b="1"/>
              <a:t>的存储结构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）二叉树</a:t>
            </a:r>
          </a:p>
          <a:p>
            <a:pPr lvl="2"/>
            <a:r>
              <a:rPr lang="zh-CN" altLang="zh-CN" smtClean="0"/>
              <a:t>二叉树是</a:t>
            </a:r>
            <a:r>
              <a:rPr lang="zh-CN" altLang="zh-CN"/>
              <a:t>除了叶以外的节点都有</a:t>
            </a:r>
            <a:r>
              <a:rPr lang="en-US" altLang="zh-CN"/>
              <a:t>2</a:t>
            </a:r>
            <a:r>
              <a:rPr lang="zh-CN" altLang="zh-CN"/>
              <a:t>个子</a:t>
            </a:r>
            <a:r>
              <a:rPr lang="zh-CN" altLang="zh-CN" smtClean="0"/>
              <a:t>树。</a:t>
            </a:r>
            <a:endParaRPr lang="en-US" altLang="zh-CN" smtClean="0"/>
          </a:p>
          <a:p>
            <a:pPr lvl="2"/>
            <a:r>
              <a:rPr lang="zh-CN" altLang="zh-CN" smtClean="0"/>
              <a:t>二叉树</a:t>
            </a:r>
            <a:r>
              <a:rPr lang="zh-CN" altLang="zh-CN"/>
              <a:t>的</a:t>
            </a:r>
            <a:r>
              <a:rPr lang="en-US" altLang="zh-CN"/>
              <a:t>2</a:t>
            </a:r>
            <a:r>
              <a:rPr lang="zh-CN" altLang="zh-CN"/>
              <a:t>个子树有左右之分</a:t>
            </a:r>
            <a:r>
              <a:rPr lang="zh-CN" altLang="zh-CN" smtClean="0"/>
              <a:t>，不能随便</a:t>
            </a:r>
            <a:r>
              <a:rPr lang="zh-CN" altLang="zh-CN"/>
              <a:t>颠倒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83877" y="2489802"/>
            <a:ext cx="10549225" cy="28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031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）二叉树</a:t>
            </a:r>
            <a:r>
              <a:rPr lang="zh-CN" altLang="zh-CN" smtClean="0"/>
              <a:t>的链表存储</a:t>
            </a:r>
            <a:r>
              <a:rPr lang="zh-CN" altLang="zh-CN"/>
              <a:t>结构</a:t>
            </a:r>
          </a:p>
          <a:p>
            <a:pPr lvl="2"/>
            <a:r>
              <a:rPr lang="zh-CN" altLang="zh-CN" smtClean="0"/>
              <a:t>二叉树有</a:t>
            </a:r>
            <a:r>
              <a:rPr lang="zh-CN" altLang="zh-CN"/>
              <a:t>两类存储结构：</a:t>
            </a:r>
            <a:r>
              <a:rPr lang="zh-CN" altLang="zh-CN">
                <a:solidFill>
                  <a:srgbClr val="C00000"/>
                </a:solidFill>
              </a:rPr>
              <a:t>链式存储结构</a:t>
            </a:r>
            <a:r>
              <a:rPr lang="zh-CN" altLang="zh-CN"/>
              <a:t>和</a:t>
            </a:r>
            <a:r>
              <a:rPr lang="zh-CN" altLang="zh-CN">
                <a:solidFill>
                  <a:srgbClr val="C00000"/>
                </a:solidFill>
              </a:rPr>
              <a:t>顺序存储结构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二叉</a:t>
            </a:r>
            <a:r>
              <a:rPr lang="zh-CN" altLang="en-US" smtClean="0"/>
              <a:t>树</a:t>
            </a:r>
            <a:r>
              <a:rPr lang="zh-CN" altLang="zh-CN" smtClean="0"/>
              <a:t>节点的</a:t>
            </a:r>
            <a:r>
              <a:rPr lang="zh-CN" altLang="en-US" smtClean="0"/>
              <a:t>二叉</a:t>
            </a:r>
            <a:r>
              <a:rPr lang="zh-CN" altLang="zh-CN" smtClean="0"/>
              <a:t>链表</a:t>
            </a:r>
            <a:r>
              <a:rPr lang="zh-CN" altLang="en-US" smtClean="0"/>
              <a:t>结构</a:t>
            </a:r>
            <a:r>
              <a:rPr lang="zh-CN" altLang="zh-CN" smtClean="0"/>
              <a:t>如</a:t>
            </a:r>
            <a:r>
              <a:rPr lang="zh-CN" altLang="zh-CN"/>
              <a:t>图</a:t>
            </a:r>
            <a:r>
              <a:rPr lang="en-US" altLang="zh-CN"/>
              <a:t>4-25</a:t>
            </a:r>
            <a:r>
              <a:rPr lang="zh-CN" altLang="zh-CN"/>
              <a:t>所示。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2"/>
            <a:r>
              <a:rPr lang="zh-CN" altLang="zh-CN" smtClean="0"/>
              <a:t>每个</a:t>
            </a:r>
            <a:r>
              <a:rPr lang="zh-CN" altLang="zh-CN"/>
              <a:t>二叉</a:t>
            </a:r>
            <a:r>
              <a:rPr lang="zh-CN" altLang="zh-CN" smtClean="0"/>
              <a:t>链表有</a:t>
            </a:r>
            <a:r>
              <a:rPr lang="zh-CN" altLang="zh-CN"/>
              <a:t>一个指向根节点的指针</a:t>
            </a:r>
            <a:r>
              <a:rPr lang="zh-CN" altLang="zh-CN" smtClean="0"/>
              <a:t>，称为</a:t>
            </a:r>
            <a:r>
              <a:rPr lang="zh-CN" altLang="zh-CN"/>
              <a:t>根指针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二</a:t>
            </a:r>
            <a:r>
              <a:rPr lang="zh-CN" altLang="zh-CN">
                <a:solidFill>
                  <a:srgbClr val="C00000"/>
                </a:solidFill>
              </a:rPr>
              <a:t>叉链表的</a:t>
            </a:r>
            <a:r>
              <a:rPr lang="zh-CN" altLang="zh-CN" smtClean="0">
                <a:solidFill>
                  <a:srgbClr val="C00000"/>
                </a:solidFill>
              </a:rPr>
              <a:t>访问从</a:t>
            </a:r>
            <a:r>
              <a:rPr lang="zh-CN" altLang="zh-CN">
                <a:solidFill>
                  <a:srgbClr val="C00000"/>
                </a:solidFill>
              </a:rPr>
              <a:t>根</a:t>
            </a:r>
            <a:r>
              <a:rPr lang="zh-CN" altLang="zh-CN" smtClean="0">
                <a:solidFill>
                  <a:srgbClr val="C00000"/>
                </a:solidFill>
              </a:rPr>
              <a:t>指针</a:t>
            </a:r>
            <a:r>
              <a:rPr lang="zh-CN" altLang="en-US" smtClean="0">
                <a:solidFill>
                  <a:srgbClr val="C00000"/>
                </a:solidFill>
              </a:rPr>
              <a:t>处</a:t>
            </a:r>
            <a:r>
              <a:rPr lang="zh-CN" altLang="zh-CN" smtClean="0">
                <a:solidFill>
                  <a:srgbClr val="C00000"/>
                </a:solidFill>
              </a:rPr>
              <a:t>开始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270859"/>
              </p:ext>
            </p:extLst>
          </p:nvPr>
        </p:nvGraphicFramePr>
        <p:xfrm>
          <a:off x="766894" y="1887184"/>
          <a:ext cx="6293125" cy="972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7791"/>
                <a:gridCol w="1620181"/>
                <a:gridCol w="2265153"/>
              </a:tblGrid>
              <a:tr h="460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左孩子指针域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右孩子指针域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12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Lchild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data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rchild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9568" y="3902149"/>
            <a:ext cx="10564685" cy="29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111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）二叉树的顺序存储结构</a:t>
            </a:r>
          </a:p>
          <a:p>
            <a:pPr lvl="2"/>
            <a:r>
              <a:rPr lang="zh-CN" altLang="zh-CN" smtClean="0"/>
              <a:t>二叉树</a:t>
            </a:r>
            <a:r>
              <a:rPr lang="zh-CN" altLang="zh-CN"/>
              <a:t>的顺序存储存储结构由一维数组构</a:t>
            </a:r>
            <a:r>
              <a:rPr lang="zh-CN" altLang="zh-CN" smtClean="0"/>
              <a:t>成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数组下标是</a:t>
            </a:r>
            <a:r>
              <a:rPr lang="zh-CN" altLang="zh-CN">
                <a:solidFill>
                  <a:srgbClr val="C00000"/>
                </a:solidFill>
              </a:rPr>
              <a:t>节点位置</a:t>
            </a:r>
            <a:r>
              <a:rPr lang="zh-CN" altLang="zh-CN" smtClean="0">
                <a:solidFill>
                  <a:srgbClr val="C00000"/>
                </a:solidFill>
              </a:rPr>
              <a:t>指针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节点</a:t>
            </a:r>
            <a:r>
              <a:rPr lang="zh-CN" altLang="zh-CN"/>
              <a:t>的存储</a:t>
            </a:r>
            <a:r>
              <a:rPr lang="zh-CN" altLang="zh-CN" smtClean="0"/>
              <a:t>次序应</a:t>
            </a:r>
            <a:r>
              <a:rPr lang="zh-CN" altLang="zh-CN"/>
              <a:t>能反映节点之间的逻辑关系</a:t>
            </a:r>
            <a:r>
              <a:rPr lang="zh-CN" altLang="zh-CN" sz="1600"/>
              <a:t>（父子关系</a:t>
            </a:r>
            <a:r>
              <a:rPr lang="zh-CN" altLang="zh-CN" sz="1600" smtClean="0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en-US" smtClean="0"/>
              <a:t>一般约定</a:t>
            </a:r>
            <a:r>
              <a:rPr lang="zh-CN" altLang="zh-CN" smtClean="0"/>
              <a:t>儿子</a:t>
            </a:r>
            <a:r>
              <a:rPr lang="zh-CN" altLang="zh-CN"/>
              <a:t>的数组下标值大于父亲的数组下标</a:t>
            </a:r>
            <a:r>
              <a:rPr lang="zh-CN" altLang="zh-CN" smtClean="0"/>
              <a:t>值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兄弟</a:t>
            </a:r>
            <a:r>
              <a:rPr lang="zh-CN" altLang="zh-CN"/>
              <a:t>节点的数组下标</a:t>
            </a:r>
            <a:r>
              <a:rPr lang="zh-CN" altLang="zh-CN" smtClean="0"/>
              <a:t>值从</a:t>
            </a:r>
            <a:r>
              <a:rPr lang="zh-CN" altLang="zh-CN"/>
              <a:t>左到右</a:t>
            </a:r>
            <a:r>
              <a:rPr lang="zh-CN" altLang="zh-CN" smtClean="0"/>
              <a:t>递增。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162" y="2791936"/>
            <a:ext cx="10058400" cy="28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05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非完全二叉树</a:t>
            </a:r>
            <a:r>
              <a:rPr lang="zh-CN" altLang="zh-CN" smtClean="0"/>
              <a:t>的</a:t>
            </a:r>
            <a:r>
              <a:rPr lang="zh-CN" altLang="en-US" smtClean="0"/>
              <a:t>存储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非完全二叉树</a:t>
            </a:r>
            <a:r>
              <a:rPr lang="zh-CN" altLang="zh-CN" smtClean="0"/>
              <a:t>的</a:t>
            </a:r>
            <a:r>
              <a:rPr lang="zh-CN" altLang="en-US" smtClean="0"/>
              <a:t>“</a:t>
            </a:r>
            <a:r>
              <a:rPr lang="zh-CN" altLang="zh-CN" smtClean="0"/>
              <a:t>残缺</a:t>
            </a:r>
            <a:r>
              <a:rPr lang="zh-CN" altLang="en-US" smtClean="0"/>
              <a:t>”</a:t>
            </a:r>
            <a:r>
              <a:rPr lang="zh-CN" altLang="zh-CN" smtClean="0"/>
              <a:t>位置增设</a:t>
            </a:r>
            <a:r>
              <a:rPr lang="zh-CN" altLang="en-US" smtClean="0"/>
              <a:t>“</a:t>
            </a:r>
            <a:r>
              <a:rPr lang="zh-CN" altLang="zh-CN" smtClean="0"/>
              <a:t>虚节点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lvl="2"/>
            <a:r>
              <a:rPr lang="zh-CN" altLang="zh-CN" smtClean="0"/>
              <a:t>然后对</a:t>
            </a:r>
            <a:r>
              <a:rPr lang="zh-CN" altLang="en-US" smtClean="0"/>
              <a:t>新</a:t>
            </a:r>
            <a:r>
              <a:rPr lang="zh-CN" altLang="zh-CN" smtClean="0"/>
              <a:t>完全</a:t>
            </a:r>
            <a:r>
              <a:rPr lang="zh-CN" altLang="zh-CN"/>
              <a:t>二叉树重新按层</a:t>
            </a:r>
            <a:r>
              <a:rPr lang="zh-CN" altLang="zh-CN" smtClean="0"/>
              <a:t>编号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按</a:t>
            </a:r>
            <a:r>
              <a:rPr lang="zh-CN" altLang="zh-CN"/>
              <a:t>编号将各节点存入</a:t>
            </a:r>
            <a:r>
              <a:rPr lang="zh-CN" altLang="zh-CN" smtClean="0"/>
              <a:t>数组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各个</a:t>
            </a:r>
            <a:r>
              <a:rPr lang="zh-CN" altLang="en-US" smtClean="0"/>
              <a:t>“</a:t>
            </a:r>
            <a:r>
              <a:rPr lang="zh-CN" altLang="zh-CN" smtClean="0"/>
              <a:t>虚节点</a:t>
            </a:r>
            <a:r>
              <a:rPr lang="zh-CN" altLang="en-US" smtClean="0"/>
              <a:t>”</a:t>
            </a:r>
            <a:r>
              <a:rPr lang="zh-CN" altLang="zh-CN" smtClean="0"/>
              <a:t>在</a:t>
            </a:r>
            <a:r>
              <a:rPr lang="zh-CN" altLang="zh-CN"/>
              <a:t>数组中用空</a:t>
            </a:r>
            <a:r>
              <a:rPr lang="zh-CN" altLang="zh-CN" smtClean="0"/>
              <a:t>标记</a:t>
            </a:r>
            <a:r>
              <a:rPr lang="zh-CN" altLang="en-US" smtClean="0"/>
              <a:t>“</a:t>
            </a:r>
            <a:r>
              <a:rPr lang="en-US" altLang="zh-CN" smtClean="0"/>
              <a:t>^</a:t>
            </a:r>
            <a:r>
              <a:rPr lang="zh-CN" altLang="en-US" smtClean="0"/>
              <a:t>”</a:t>
            </a:r>
            <a:r>
              <a:rPr lang="zh-CN" altLang="zh-CN" smtClean="0"/>
              <a:t>表示。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0375" y="2433909"/>
            <a:ext cx="11541952" cy="27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009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4.4.4  </a:t>
            </a:r>
            <a:r>
              <a:rPr lang="zh-CN" altLang="en-US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二叉树</a:t>
            </a:r>
            <a:r>
              <a:rPr lang="zh-CN" altLang="zh-CN" b="1"/>
              <a:t>的遍历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树</a:t>
            </a:r>
            <a:r>
              <a:rPr lang="zh-CN" altLang="zh-CN"/>
              <a:t>的</a:t>
            </a:r>
            <a:r>
              <a:rPr lang="zh-CN" altLang="zh-CN" smtClean="0"/>
              <a:t>遍历</a:t>
            </a:r>
            <a:r>
              <a:rPr lang="zh-CN" altLang="en-US" smtClean="0"/>
              <a:t>：</a:t>
            </a:r>
            <a:r>
              <a:rPr lang="zh-CN" altLang="zh-CN" smtClean="0">
                <a:solidFill>
                  <a:srgbClr val="C00000"/>
                </a:solidFill>
              </a:rPr>
              <a:t>指依次</a:t>
            </a:r>
            <a:r>
              <a:rPr lang="zh-CN" altLang="zh-CN">
                <a:solidFill>
                  <a:srgbClr val="C00000"/>
                </a:solidFill>
              </a:rPr>
              <a:t>对树中每个节点访问一次且仅访问一次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遍历方法</a:t>
            </a:r>
            <a:r>
              <a:rPr lang="zh-CN" altLang="en-US" smtClean="0"/>
              <a:t>：</a:t>
            </a:r>
            <a:r>
              <a:rPr lang="zh-CN" altLang="zh-CN" smtClean="0"/>
              <a:t>广度</a:t>
            </a:r>
            <a:r>
              <a:rPr lang="zh-CN" altLang="zh-CN"/>
              <a:t>优先遍历和深度优先遍历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深度</a:t>
            </a:r>
            <a:r>
              <a:rPr lang="zh-CN" altLang="zh-CN"/>
              <a:t>优先</a:t>
            </a:r>
            <a:r>
              <a:rPr lang="zh-CN" altLang="zh-CN" smtClean="0"/>
              <a:t>遍历：</a:t>
            </a:r>
            <a:r>
              <a:rPr lang="zh-CN" altLang="zh-CN"/>
              <a:t>前序遍历，后序遍历和中序</a:t>
            </a:r>
            <a:r>
              <a:rPr lang="zh-CN" altLang="zh-CN" smtClean="0"/>
              <a:t>遍历</a:t>
            </a:r>
            <a:r>
              <a:rPr lang="zh-CN" altLang="en-US" smtClean="0"/>
              <a:t>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6271" y="2445047"/>
            <a:ext cx="8470098" cy="29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092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4-4</a:t>
            </a:r>
            <a:r>
              <a:rPr lang="zh-CN" altLang="zh-CN" dirty="0" smtClean="0"/>
              <a:t>】输入</a:t>
            </a:r>
            <a:r>
              <a:rPr lang="zh-CN" altLang="zh-CN" dirty="0"/>
              <a:t>整数</a:t>
            </a:r>
            <a:r>
              <a:rPr lang="en-US" altLang="zh-CN" dirty="0"/>
              <a:t>m</a:t>
            </a:r>
            <a:r>
              <a:rPr lang="zh-CN" altLang="zh-CN" dirty="0"/>
              <a:t>，判断它是否</a:t>
            </a:r>
            <a:r>
              <a:rPr lang="zh-CN" altLang="zh-CN" dirty="0" smtClean="0"/>
              <a:t>为素数。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6502439"/>
              </p:ext>
            </p:extLst>
          </p:nvPr>
        </p:nvGraphicFramePr>
        <p:xfrm>
          <a:off x="5401345" y="1534655"/>
          <a:ext cx="6539024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86940"/>
                <a:gridCol w="2052084"/>
              </a:tblGrid>
              <a:tr h="25801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#include&lt;math.h&gt;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 ()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  int m, i, k;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scanf("%d", &amp;m);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 = sqrt(m);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(i=2; i&lt;=k; i++)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if (m % i == 0) break;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85750"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(i &gt; k+1) printf("%d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是素数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\n", m);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 printf("%d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不是素数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\n", m);   }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C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语言源程序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读入</a:t>
                      </a:r>
                      <a:r>
                        <a:rPr 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平方根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循环开始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模运算</a:t>
                      </a:r>
                      <a:r>
                        <a:rPr lang="en-US" sz="1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输出索数</a:t>
                      </a:r>
                      <a:r>
                        <a:rPr lang="en-US" alt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altLang="zh-CN" sz="18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altLang="en-US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提示信息</a:t>
                      </a:r>
                      <a:r>
                        <a:rPr lang="en-US" altLang="zh-CN" sz="18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altLang="zh-CN" sz="1800" b="0" kern="10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0375" y="1119248"/>
            <a:ext cx="4806285" cy="44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4.4.4  </a:t>
            </a:r>
            <a:r>
              <a:rPr lang="zh-CN" altLang="en-US" smtClean="0"/>
              <a:t>树形结构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计算机科学中的各种树结构。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93777" y="1073888"/>
            <a:ext cx="8628978" cy="5784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7806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528097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167642353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4.4.5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图形结构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643591" y="3866727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4.4.2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7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的基本概念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由顶点</a:t>
            </a:r>
            <a:r>
              <a:rPr lang="zh-CN" altLang="zh-CN" dirty="0" smtClean="0"/>
              <a:t>和边</a:t>
            </a:r>
            <a:r>
              <a:rPr lang="zh-CN" altLang="zh-CN" dirty="0"/>
              <a:t>的集合</a:t>
            </a:r>
            <a:r>
              <a:rPr lang="zh-CN" altLang="zh-CN" dirty="0" smtClean="0"/>
              <a:t>组成。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中的数据元素称为</a:t>
            </a:r>
            <a:r>
              <a:rPr lang="zh-CN" altLang="zh-CN" dirty="0" smtClean="0">
                <a:solidFill>
                  <a:srgbClr val="C00000"/>
                </a:solidFill>
              </a:rPr>
              <a:t>顶点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顶点</a:t>
            </a:r>
            <a:r>
              <a:rPr lang="zh-CN" altLang="zh-CN" dirty="0"/>
              <a:t>之间的逻辑关系用</a:t>
            </a:r>
            <a:r>
              <a:rPr lang="zh-CN" altLang="zh-CN" dirty="0" smtClean="0">
                <a:solidFill>
                  <a:srgbClr val="C00000"/>
                </a:solidFill>
              </a:rPr>
              <a:t>边</a:t>
            </a:r>
            <a:r>
              <a:rPr lang="zh-CN" altLang="zh-CN" dirty="0" smtClean="0"/>
              <a:t>表示。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中的边没有权值关系时，一般定义边长为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，不标记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中的边有权</a:t>
            </a:r>
            <a:r>
              <a:rPr lang="zh-CN" altLang="zh-CN" dirty="0" smtClean="0"/>
              <a:t>值</a:t>
            </a:r>
            <a:r>
              <a:rPr lang="zh-CN" altLang="en-US" dirty="0" smtClean="0"/>
              <a:t>则</a:t>
            </a:r>
            <a:r>
              <a:rPr lang="zh-CN" altLang="zh-CN" dirty="0" smtClean="0"/>
              <a:t>称为</a:t>
            </a:r>
            <a:r>
              <a:rPr lang="zh-CN" altLang="zh-CN" b="1" dirty="0">
                <a:solidFill>
                  <a:srgbClr val="C00000"/>
                </a:solidFill>
              </a:rPr>
              <a:t>网图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</a:t>
            </a:r>
            <a:r>
              <a:rPr lang="zh-CN" altLang="zh-CN" dirty="0"/>
              <a:t>中两个顶点之间存在路径则说明图是连通</a:t>
            </a:r>
            <a:r>
              <a:rPr lang="zh-CN" altLang="zh-CN" dirty="0" smtClean="0"/>
              <a:t>的。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如果</a:t>
            </a:r>
            <a:r>
              <a:rPr lang="zh-CN" altLang="zh-CN" dirty="0"/>
              <a:t>任意两个顶点都是连通的，</a:t>
            </a:r>
            <a:r>
              <a:rPr lang="zh-CN" altLang="zh-CN" dirty="0" smtClean="0"/>
              <a:t>则</a:t>
            </a:r>
            <a:r>
              <a:rPr lang="zh-CN" altLang="en-US" dirty="0" smtClean="0"/>
              <a:t>称为</a:t>
            </a:r>
            <a:r>
              <a:rPr lang="zh-CN" altLang="zh-CN" dirty="0" smtClean="0"/>
              <a:t>连通图</a:t>
            </a:r>
            <a:r>
              <a:rPr lang="zh-CN" altLang="zh-CN" dirty="0"/>
              <a:t>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8022" y="3927772"/>
            <a:ext cx="7635777" cy="19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768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的存储结构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图的</a:t>
            </a:r>
            <a:r>
              <a:rPr lang="zh-CN" altLang="zh-CN" dirty="0" smtClean="0"/>
              <a:t>储存方法</a:t>
            </a:r>
            <a:r>
              <a:rPr lang="zh-CN" altLang="en-US" dirty="0" smtClean="0"/>
              <a:t>：</a:t>
            </a:r>
            <a:r>
              <a:rPr lang="zh-CN" altLang="zh-CN" b="1" dirty="0" smtClean="0">
                <a:solidFill>
                  <a:srgbClr val="C00000"/>
                </a:solidFill>
              </a:rPr>
              <a:t>邻接矩阵</a:t>
            </a:r>
            <a:r>
              <a:rPr lang="zh-CN" altLang="zh-CN" dirty="0"/>
              <a:t>和</a:t>
            </a:r>
            <a:r>
              <a:rPr lang="zh-CN" altLang="zh-CN" b="1" dirty="0">
                <a:solidFill>
                  <a:srgbClr val="C00000"/>
                </a:solidFill>
              </a:rPr>
              <a:t>邻接</a:t>
            </a:r>
            <a:r>
              <a:rPr lang="zh-CN" altLang="zh-CN" b="1" dirty="0" smtClean="0">
                <a:solidFill>
                  <a:srgbClr val="C00000"/>
                </a:solidFill>
              </a:rPr>
              <a:t>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可以</a:t>
            </a:r>
            <a:r>
              <a:rPr lang="zh-CN" altLang="zh-CN" dirty="0" smtClean="0">
                <a:solidFill>
                  <a:srgbClr val="C00000"/>
                </a:solidFill>
              </a:rPr>
              <a:t>用</a:t>
            </a:r>
            <a:r>
              <a:rPr lang="zh-CN" altLang="zh-CN" dirty="0">
                <a:solidFill>
                  <a:srgbClr val="C00000"/>
                </a:solidFill>
              </a:rPr>
              <a:t>一维和二维数组存储邻接矩阵和邻接表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）用邻接矩阵存储图</a:t>
            </a:r>
          </a:p>
          <a:p>
            <a:pPr lvl="2"/>
            <a:r>
              <a:rPr lang="zh-CN" altLang="zh-CN" dirty="0" smtClean="0"/>
              <a:t>邻接矩阵用</a:t>
            </a:r>
            <a:r>
              <a:rPr lang="zh-CN" altLang="zh-CN" dirty="0"/>
              <a:t>两个</a:t>
            </a:r>
            <a:r>
              <a:rPr lang="zh-CN" altLang="zh-CN" dirty="0" smtClean="0"/>
              <a:t>数组存储</a:t>
            </a:r>
            <a:r>
              <a:rPr lang="zh-CN" altLang="zh-CN" dirty="0"/>
              <a:t>图的元素，一个</a:t>
            </a:r>
            <a:r>
              <a:rPr lang="zh-CN" altLang="zh-CN" dirty="0">
                <a:solidFill>
                  <a:srgbClr val="C00000"/>
                </a:solidFill>
              </a:rPr>
              <a:t>一维的数组存储图中顶点信息</a:t>
            </a:r>
            <a:r>
              <a:rPr lang="zh-CN" altLang="zh-CN" dirty="0"/>
              <a:t>，另外一个</a:t>
            </a:r>
            <a:r>
              <a:rPr lang="zh-CN" altLang="zh-CN" dirty="0">
                <a:solidFill>
                  <a:srgbClr val="C00000"/>
                </a:solidFill>
              </a:rPr>
              <a:t>二维数组</a:t>
            </a:r>
            <a:r>
              <a:rPr lang="zh-CN" altLang="zh-CN" dirty="0" smtClean="0">
                <a:solidFill>
                  <a:srgbClr val="C00000"/>
                </a:solidFill>
              </a:rPr>
              <a:t>（邻接矩阵</a:t>
            </a:r>
            <a:r>
              <a:rPr lang="zh-CN" altLang="zh-CN" dirty="0">
                <a:solidFill>
                  <a:srgbClr val="C00000"/>
                </a:solidFill>
              </a:rPr>
              <a:t>）存储图中的</a:t>
            </a:r>
            <a:r>
              <a:rPr lang="zh-CN" altLang="zh-CN" dirty="0" smtClean="0">
                <a:solidFill>
                  <a:srgbClr val="C00000"/>
                </a:solidFill>
              </a:rPr>
              <a:t>边的信息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8849" y="3510577"/>
            <a:ext cx="11346845" cy="28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715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）用邻接表存储图</a:t>
            </a:r>
          </a:p>
          <a:p>
            <a:pPr lvl="2"/>
            <a:r>
              <a:rPr lang="zh-CN" altLang="zh-CN" smtClean="0"/>
              <a:t>邻接表存储方法：</a:t>
            </a:r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一是顶点用</a:t>
            </a:r>
            <a:r>
              <a:rPr lang="zh-CN" altLang="zh-CN"/>
              <a:t>一维数组存储</a:t>
            </a:r>
            <a:r>
              <a:rPr lang="zh-CN" altLang="zh-CN" smtClean="0"/>
              <a:t>，在</a:t>
            </a:r>
            <a:r>
              <a:rPr lang="zh-CN" altLang="zh-CN"/>
              <a:t>顶点数组中，每个数据元素都需要存储指向第一个邻接点的指针，以便于查找该顶点邻接边的信息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二</a:t>
            </a:r>
            <a:r>
              <a:rPr lang="zh-CN" altLang="zh-CN"/>
              <a:t>是图中每个</a:t>
            </a:r>
            <a:r>
              <a:rPr lang="zh-CN" altLang="zh-CN" smtClean="0"/>
              <a:t>顶点的</a:t>
            </a:r>
            <a:r>
              <a:rPr lang="zh-CN" altLang="zh-CN"/>
              <a:t>所有邻接点构成一个线性表，节点包括</a:t>
            </a:r>
            <a:r>
              <a:rPr lang="en-US" altLang="zh-CN"/>
              <a:t>1</a:t>
            </a:r>
            <a:r>
              <a:rPr lang="zh-CN" altLang="zh-CN"/>
              <a:t>个邻接点</a:t>
            </a:r>
            <a:r>
              <a:rPr lang="zh-CN" altLang="zh-CN" smtClean="0"/>
              <a:t>域（指向数组下标）和</a:t>
            </a:r>
            <a:r>
              <a:rPr lang="en-US" altLang="zh-CN"/>
              <a:t>1</a:t>
            </a:r>
            <a:r>
              <a:rPr lang="zh-CN" altLang="zh-CN"/>
              <a:t>个指针域</a:t>
            </a:r>
            <a:r>
              <a:rPr lang="zh-CN" altLang="zh-CN" smtClean="0"/>
              <a:t>（指向</a:t>
            </a:r>
            <a:r>
              <a:rPr lang="zh-CN" altLang="zh-CN"/>
              <a:t>下一个节点）</a:t>
            </a:r>
            <a:r>
              <a:rPr lang="zh-CN" altLang="zh-CN" smtClean="0"/>
              <a:t>。</a:t>
            </a:r>
            <a:r>
              <a:rPr lang="zh-CN" altLang="en-US" smtClean="0"/>
              <a:t>如下图所示。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16293" y="3145539"/>
            <a:ext cx="10388592" cy="26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54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4-33</a:t>
            </a:r>
            <a:r>
              <a:rPr lang="zh-CN" altLang="zh-CN" dirty="0" smtClean="0"/>
              <a:t>】湖南省</a:t>
            </a:r>
            <a:r>
              <a:rPr lang="zh-CN" altLang="zh-CN" dirty="0"/>
              <a:t>主要公路交通干线如图</a:t>
            </a:r>
            <a:r>
              <a:rPr lang="en-US" altLang="zh-CN" dirty="0"/>
              <a:t>4-33a</a:t>
            </a:r>
            <a:r>
              <a:rPr lang="zh-CN" altLang="zh-CN" dirty="0"/>
              <a:t>所</a:t>
            </a:r>
            <a:r>
              <a:rPr lang="zh-CN" altLang="zh-CN" dirty="0" smtClean="0"/>
              <a:t>示。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149349"/>
            <a:ext cx="12132065" cy="57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458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图</a:t>
            </a:r>
            <a:r>
              <a:rPr lang="zh-CN" altLang="zh-CN" b="1"/>
              <a:t>的广度优先遍历</a:t>
            </a:r>
            <a:endParaRPr lang="zh-CN" altLang="zh-CN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）图广度优先遍历存在的问题</a:t>
            </a:r>
          </a:p>
          <a:p>
            <a:pPr lvl="2"/>
            <a:r>
              <a:rPr lang="zh-CN" altLang="zh-CN"/>
              <a:t>图广度优先遍历</a:t>
            </a:r>
            <a:r>
              <a:rPr lang="zh-CN" altLang="zh-CN" smtClean="0"/>
              <a:t>需要给</a:t>
            </a:r>
            <a:r>
              <a:rPr lang="zh-CN" altLang="zh-CN"/>
              <a:t>每个顶点编一个层次号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图</a:t>
            </a:r>
            <a:r>
              <a:rPr lang="zh-CN" altLang="zh-CN"/>
              <a:t>本身是非层次结构</a:t>
            </a:r>
            <a:r>
              <a:rPr lang="zh-CN" altLang="zh-CN" smtClean="0"/>
              <a:t>，因此需要将</a:t>
            </a:r>
            <a:r>
              <a:rPr lang="zh-CN" altLang="zh-CN"/>
              <a:t>原图变换成为一个有层次的</a:t>
            </a:r>
            <a:r>
              <a:rPr lang="zh-CN" altLang="zh-CN" smtClean="0"/>
              <a:t>图。</a:t>
            </a:r>
            <a:endParaRPr lang="en-US" altLang="zh-CN" smtClean="0"/>
          </a:p>
          <a:p>
            <a:pPr lvl="2"/>
            <a:r>
              <a:rPr lang="zh-CN" altLang="en-US" smtClean="0"/>
              <a:t>方法：</a:t>
            </a:r>
            <a:r>
              <a:rPr lang="zh-CN" altLang="zh-CN" smtClean="0"/>
              <a:t>先确定初始</a:t>
            </a:r>
            <a:r>
              <a:rPr lang="zh-CN" altLang="zh-CN"/>
              <a:t>顶点，然后</a:t>
            </a:r>
            <a:r>
              <a:rPr lang="zh-CN" altLang="zh-CN" smtClean="0"/>
              <a:t>根据逻辑关系，变换</a:t>
            </a:r>
            <a:r>
              <a:rPr lang="zh-CN" altLang="zh-CN"/>
              <a:t>成为一个有层次的图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96287" y="2584764"/>
            <a:ext cx="8433881" cy="42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113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smtClean="0"/>
              <a:t>在图的广度</a:t>
            </a:r>
            <a:r>
              <a:rPr lang="zh-CN" altLang="zh-CN"/>
              <a:t>优先遍历中，应为每个顶点设立一个访问</a:t>
            </a:r>
            <a:r>
              <a:rPr lang="zh-CN" altLang="zh-CN" smtClean="0"/>
              <a:t>标志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每</a:t>
            </a:r>
            <a:r>
              <a:rPr lang="zh-CN" altLang="zh-CN"/>
              <a:t>扫描到一个顶点，都要检查它的访问</a:t>
            </a:r>
            <a:r>
              <a:rPr lang="zh-CN" altLang="zh-CN" smtClean="0"/>
              <a:t>标志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如果</a:t>
            </a:r>
            <a:r>
              <a:rPr lang="zh-CN" altLang="zh-CN"/>
              <a:t>标志为“未访问”，则按正常方式进行</a:t>
            </a:r>
            <a:r>
              <a:rPr lang="zh-CN" altLang="zh-CN" smtClean="0"/>
              <a:t>处理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否则</a:t>
            </a:r>
            <a:r>
              <a:rPr lang="zh-CN" altLang="zh-CN"/>
              <a:t>放过它，扫描下一个顶点。</a:t>
            </a:r>
          </a:p>
          <a:p>
            <a:pPr lvl="2"/>
            <a:endParaRPr lang="en-US" altLang="zh-CN" smtClean="0"/>
          </a:p>
          <a:p>
            <a:pPr lvl="2"/>
            <a:r>
              <a:rPr lang="zh-CN" altLang="en-US" smtClean="0"/>
              <a:t>图的</a:t>
            </a:r>
            <a:r>
              <a:rPr lang="zh-CN" altLang="zh-CN" smtClean="0"/>
              <a:t>深度</a:t>
            </a:r>
            <a:r>
              <a:rPr lang="zh-CN" altLang="zh-CN"/>
              <a:t>优先遍历一般用递归进行</a:t>
            </a:r>
            <a:r>
              <a:rPr lang="zh-CN" altLang="zh-CN" smtClean="0"/>
              <a:t>描述。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421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870923" y="2902689"/>
            <a:ext cx="5321077" cy="39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图</a:t>
            </a:r>
            <a:r>
              <a:rPr lang="zh-CN" altLang="zh-CN" b="1" dirty="0"/>
              <a:t>的广度优先搜索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基本原则：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从</a:t>
            </a:r>
            <a:r>
              <a:rPr lang="zh-CN" altLang="zh-CN" dirty="0"/>
              <a:t>初始顶点</a:t>
            </a:r>
            <a:r>
              <a:rPr lang="en-US" altLang="zh-CN" dirty="0"/>
              <a:t>V0</a:t>
            </a:r>
            <a:r>
              <a:rPr lang="zh-CN" altLang="zh-CN" dirty="0"/>
              <a:t>开始，一层一层往下</a:t>
            </a:r>
            <a:r>
              <a:rPr lang="zh-CN" altLang="zh-CN" dirty="0" smtClean="0"/>
              <a:t>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</a:t>
            </a:r>
            <a:r>
              <a:rPr lang="zh-CN" altLang="zh-CN" dirty="0"/>
              <a:t>第</a:t>
            </a:r>
            <a:r>
              <a:rPr lang="en-US" altLang="zh-CN" dirty="0"/>
              <a:t>n</a:t>
            </a:r>
            <a:r>
              <a:rPr lang="zh-CN" altLang="zh-CN" dirty="0"/>
              <a:t>层顶点没有全部搜索完之前，不进入第</a:t>
            </a:r>
            <a:r>
              <a:rPr lang="en-US" altLang="zh-CN" dirty="0"/>
              <a:t>n+1</a:t>
            </a:r>
            <a:r>
              <a:rPr lang="zh-CN" altLang="zh-CN" dirty="0" smtClean="0"/>
              <a:t>层搜索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广度优先搜索</a:t>
            </a:r>
            <a:r>
              <a:rPr lang="zh-CN" altLang="zh-CN" dirty="0"/>
              <a:t>找到的解，一定是路径最短的解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360000" lvl="2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/>
              <a:t>】</a:t>
            </a:r>
            <a:r>
              <a:rPr lang="zh-CN" altLang="en-US" dirty="0"/>
              <a:t>图的广度优先搜索和深度优先搜索顺序。</a:t>
            </a:r>
          </a:p>
          <a:p>
            <a:pPr lvl="2"/>
            <a:endParaRPr lang="en-US" altLang="zh-CN" dirty="0" smtClean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871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4.4.5  </a:t>
            </a:r>
            <a:r>
              <a:rPr lang="zh-CN" altLang="en-US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广度优先搜索算法</a:t>
            </a:r>
            <a:r>
              <a:rPr lang="zh-CN" altLang="en-US" smtClean="0"/>
              <a:t>：</a:t>
            </a:r>
            <a:endParaRPr lang="zh-CN" altLang="zh-CN"/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）首先将根节点放入队列中。</a:t>
            </a:r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/>
              <a:t>）从队列中取出第一个节点，并检验它是否为目标。</a:t>
            </a:r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/>
              <a:t>）如果是要找的目标节点，则结束搜索并回传结果。</a:t>
            </a:r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4</a:t>
            </a:r>
            <a:r>
              <a:rPr lang="zh-CN" altLang="zh-CN"/>
              <a:t>）否则，将所有尚未检验过</a:t>
            </a:r>
            <a:r>
              <a:rPr lang="zh-CN" altLang="zh-CN" smtClean="0"/>
              <a:t>的子</a:t>
            </a:r>
            <a:r>
              <a:rPr lang="zh-CN" altLang="zh-CN"/>
              <a:t>节点加入到队列中。</a:t>
            </a:r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5</a:t>
            </a:r>
            <a:r>
              <a:rPr lang="zh-CN" altLang="zh-CN"/>
              <a:t>）如果队列为空，表示整张图都检查过了，没有搜索目标，回传“找不到目标”。</a:t>
            </a:r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6</a:t>
            </a:r>
            <a:r>
              <a:rPr lang="zh-CN" altLang="zh-CN"/>
              <a:t>）从步骤（</a:t>
            </a:r>
            <a:r>
              <a:rPr lang="en-US" altLang="zh-CN"/>
              <a:t>2</a:t>
            </a:r>
            <a:r>
              <a:rPr lang="zh-CN" altLang="zh-CN"/>
              <a:t>）开始重复执行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zh-CN" altLang="zh-CN"/>
          </a:p>
          <a:p>
            <a:pPr lvl="1"/>
            <a:r>
              <a:rPr lang="zh-CN" altLang="zh-CN" smtClean="0"/>
              <a:t>如果搜索的目标</a:t>
            </a:r>
            <a:r>
              <a:rPr lang="zh-CN" altLang="zh-CN"/>
              <a:t>节点处于较</a:t>
            </a:r>
            <a:r>
              <a:rPr lang="zh-CN" altLang="zh-CN" smtClean="0"/>
              <a:t>深层次，</a:t>
            </a:r>
            <a:r>
              <a:rPr lang="zh-CN" altLang="zh-CN"/>
              <a:t>搜索的节点</a:t>
            </a:r>
            <a:r>
              <a:rPr lang="zh-CN" altLang="zh-CN" smtClean="0"/>
              <a:t>数</a:t>
            </a:r>
            <a:r>
              <a:rPr lang="zh-CN" altLang="en-US" smtClean="0"/>
              <a:t>会</a:t>
            </a:r>
            <a:r>
              <a:rPr lang="zh-CN" altLang="zh-CN" smtClean="0"/>
              <a:t>以指数</a:t>
            </a:r>
            <a:r>
              <a:rPr lang="zh-CN" altLang="en-US" smtClean="0"/>
              <a:t>级</a:t>
            </a:r>
            <a:r>
              <a:rPr lang="zh-CN" altLang="zh-CN" smtClean="0"/>
              <a:t>增长</a:t>
            </a:r>
            <a:r>
              <a:rPr lang="zh-CN" altLang="zh-CN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366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15840" y="2344994"/>
            <a:ext cx="7376160" cy="45130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用</a:t>
            </a:r>
            <a:r>
              <a:rPr lang="en-US" altLang="zh-CN" b="1"/>
              <a:t>PAD</a:t>
            </a:r>
            <a:r>
              <a:rPr lang="zh-CN" altLang="zh-CN" b="1"/>
              <a:t>图表示算法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en-US" altLang="zh-CN" smtClean="0"/>
              <a:t>PAD</a:t>
            </a:r>
            <a:r>
              <a:rPr lang="zh-CN" altLang="zh-CN" sz="1800" smtClean="0"/>
              <a:t>（问题</a:t>
            </a:r>
            <a:r>
              <a:rPr lang="zh-CN" altLang="zh-CN" sz="1800"/>
              <a:t>分析图</a:t>
            </a:r>
            <a:r>
              <a:rPr lang="zh-CN" altLang="zh-CN" sz="1800" smtClean="0"/>
              <a:t>）</a:t>
            </a:r>
            <a:r>
              <a:rPr lang="zh-CN" altLang="zh-CN" smtClean="0"/>
              <a:t>用树形</a:t>
            </a:r>
            <a:r>
              <a:rPr lang="zh-CN" altLang="zh-CN"/>
              <a:t>结构图表示程序的控制</a:t>
            </a:r>
            <a:r>
              <a:rPr lang="zh-CN" altLang="zh-CN" smtClean="0"/>
              <a:t>流程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PAD</a:t>
            </a:r>
            <a:r>
              <a:rPr lang="zh-CN" altLang="zh-CN" smtClean="0"/>
              <a:t>图</a:t>
            </a:r>
            <a:r>
              <a:rPr lang="zh-CN" altLang="en-US" smtClean="0"/>
              <a:t>规定：</a:t>
            </a:r>
            <a:endParaRPr lang="en-US" altLang="zh-CN" smtClean="0"/>
          </a:p>
          <a:p>
            <a:pPr lvl="2"/>
            <a:r>
              <a:rPr lang="zh-CN" altLang="zh-CN" smtClean="0"/>
              <a:t>最</a:t>
            </a:r>
            <a:r>
              <a:rPr lang="zh-CN" altLang="zh-CN"/>
              <a:t>左端的纵线是</a:t>
            </a:r>
            <a:r>
              <a:rPr lang="zh-CN" altLang="zh-CN" smtClean="0"/>
              <a:t>程序主干线</a:t>
            </a:r>
            <a:r>
              <a:rPr lang="zh-CN" altLang="zh-CN"/>
              <a:t>，对应程序的第一层结构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每</a:t>
            </a:r>
            <a:r>
              <a:rPr lang="zh-CN" altLang="zh-CN"/>
              <a:t>增加一</a:t>
            </a:r>
            <a:r>
              <a:rPr lang="zh-CN" altLang="zh-CN" smtClean="0"/>
              <a:t>层，</a:t>
            </a:r>
            <a:r>
              <a:rPr lang="zh-CN" altLang="zh-CN"/>
              <a:t>则向左扩展一条纵</a:t>
            </a:r>
            <a:r>
              <a:rPr lang="zh-CN" altLang="zh-CN" smtClean="0"/>
              <a:t>线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程序自上而下，自</a:t>
            </a:r>
            <a:r>
              <a:rPr lang="zh-CN" altLang="zh-CN"/>
              <a:t>左向右依次</a:t>
            </a:r>
            <a:r>
              <a:rPr lang="zh-CN" altLang="zh-CN" smtClean="0"/>
              <a:t>执行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程序</a:t>
            </a:r>
            <a:r>
              <a:rPr lang="zh-CN" altLang="zh-CN"/>
              <a:t>终止于最左边的主干线。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4.4.5  </a:t>
            </a:r>
            <a:r>
              <a:rPr lang="zh-CN" altLang="en-US" smtClean="0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/>
              <a:t>图的</a:t>
            </a:r>
            <a:r>
              <a:rPr lang="zh-CN" altLang="en-US" dirty="0" smtClean="0"/>
              <a:t>广度优先搜索动画演示。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31842" y="1371300"/>
            <a:ext cx="4592101" cy="3822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89715" y="1206497"/>
            <a:ext cx="4152309" cy="41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589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4.4.5  </a:t>
            </a:r>
            <a:r>
              <a:rPr lang="zh-CN" altLang="en-US" smtClean="0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/>
              <a:t>图</a:t>
            </a:r>
            <a:r>
              <a:rPr lang="zh-CN" altLang="en-US" dirty="0" smtClean="0"/>
              <a:t>的深度优先搜索动画演示。</a:t>
            </a:r>
            <a:endParaRPr lang="zh-CN" altLang="en-US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8563" y="1206500"/>
            <a:ext cx="4573920" cy="4573920"/>
          </a:xfrm>
          <a:prstGeom prst="rect">
            <a:avLst/>
          </a:prstGeom>
        </p:spPr>
      </p:pic>
      <p:pic>
        <p:nvPicPr>
          <p:cNvPr id="8" name="Picture 2" descr="http://hi.csdn.net/attachment/201012/23/8394323_1293066601LJ6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84505" y="2254102"/>
            <a:ext cx="6102604" cy="33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4543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4.4.5  </a:t>
            </a:r>
            <a:r>
              <a:rPr lang="zh-CN" altLang="en-US" smtClean="0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/>
              <a:t>图的</a:t>
            </a:r>
            <a:r>
              <a:rPr lang="zh-CN" altLang="en-US" smtClean="0"/>
              <a:t>遍历算法。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688593"/>
            <a:ext cx="12192000" cy="51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706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4.4.5  </a:t>
            </a:r>
            <a:r>
              <a:rPr lang="zh-CN" altLang="en-US" smtClean="0"/>
              <a:t>图形结构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图形结构转换为树形结构。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08541" y="1204284"/>
            <a:ext cx="9692083" cy="56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791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www.024haoyuzuche.com/img/aHR0cDovL2ZpbGVzLmhybG9vLmNvbS93d3cvdXBsb2FkZmlsZS8yMDEyLzAyMTAvMjAxMjAyMTAwMjA5NTU1MzIuZ2l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47099" y="2376815"/>
            <a:ext cx="4826869" cy="33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问题与讨论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讨论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）举例说明生活中算法的案例？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）算法和程序有什么区别？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）算法都能给出数学证明吗？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）递归能够取代“循环”语句吗？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）为什么二分 查找速度很快？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）如何将学生宿舍用树结构表示？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16211" y="3775409"/>
            <a:ext cx="18774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问与答</a:t>
            </a:r>
            <a:endParaRPr lang="zh-CN" altLang="en-US" sz="44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772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4495800"/>
            <a:ext cx="12192000" cy="2362200"/>
          </a:xfrm>
          <a:prstGeom prst="rect">
            <a:avLst/>
          </a:pr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0227" name="WordArt 15"/>
          <p:cNvSpPr>
            <a:spLocks noChangeArrowheads="1" noChangeShapeType="1" noTextEdit="1"/>
          </p:cNvSpPr>
          <p:nvPr/>
        </p:nvSpPr>
        <p:spPr bwMode="auto">
          <a:xfrm flipV="1">
            <a:off x="4213225" y="4479925"/>
            <a:ext cx="3968750" cy="14398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180228" name="AutoShape 8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29" name="AutoShape 9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0" name="AutoShape 10"/>
          <p:cNvSpPr>
            <a:spLocks/>
          </p:cNvSpPr>
          <p:nvPr/>
        </p:nvSpPr>
        <p:spPr bwMode="auto">
          <a:xfrm>
            <a:off x="5954713" y="5029200"/>
            <a:ext cx="282575" cy="152400"/>
          </a:xfrm>
          <a:custGeom>
            <a:avLst/>
            <a:gdLst>
              <a:gd name="T0" fmla="*/ 0 w 21600"/>
              <a:gd name="T1" fmla="*/ 26763839 h 21600"/>
              <a:gd name="T2" fmla="*/ 316333620 w 21600"/>
              <a:gd name="T3" fmla="*/ 0 h 21600"/>
              <a:gd name="T4" fmla="*/ 632664847 w 21600"/>
              <a:gd name="T5" fmla="*/ 26763839 h 21600"/>
              <a:gd name="T6" fmla="*/ 316333620 w 21600"/>
              <a:gd name="T7" fmla="*/ 53527720 h 21600"/>
              <a:gd name="T8" fmla="*/ 0 w 21600"/>
              <a:gd name="T9" fmla="*/ 26763839 h 21600"/>
              <a:gd name="T10" fmla="*/ 27122281 w 21600"/>
              <a:gd name="T11" fmla="*/ 26763839 h 21600"/>
              <a:gd name="T12" fmla="*/ 316333620 w 21600"/>
              <a:gd name="T13" fmla="*/ 51233119 h 21600"/>
              <a:gd name="T14" fmla="*/ 605542566 w 21600"/>
              <a:gd name="T15" fmla="*/ 26763839 h 21600"/>
              <a:gd name="T16" fmla="*/ 316333620 w 21600"/>
              <a:gd name="T17" fmla="*/ 2294601 h 21600"/>
              <a:gd name="T18" fmla="*/ 27122281 w 21600"/>
              <a:gd name="T19" fmla="*/ 26763839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3163 w 21600"/>
              <a:gd name="T31" fmla="*/ 3163 h 21600"/>
              <a:gd name="T32" fmla="*/ 18437 w 21600"/>
              <a:gd name="T33" fmla="*/ 1843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1" name="Freeform 12"/>
          <p:cNvSpPr>
            <a:spLocks/>
          </p:cNvSpPr>
          <p:nvPr/>
        </p:nvSpPr>
        <p:spPr bwMode="auto">
          <a:xfrm>
            <a:off x="5981700" y="1539875"/>
            <a:ext cx="203200" cy="412750"/>
          </a:xfrm>
          <a:custGeom>
            <a:avLst/>
            <a:gdLst>
              <a:gd name="T0" fmla="*/ 2147483647 w 192"/>
              <a:gd name="T1" fmla="*/ 0 h 260"/>
              <a:gd name="T2" fmla="*/ 0 w 192"/>
              <a:gd name="T3" fmla="*/ 2147483647 h 260"/>
              <a:gd name="T4" fmla="*/ 2147483647 w 192"/>
              <a:gd name="T5" fmla="*/ 2147483647 h 260"/>
              <a:gd name="T6" fmla="*/ 2147483647 w 192"/>
              <a:gd name="T7" fmla="*/ 2147483647 h 260"/>
              <a:gd name="T8" fmla="*/ 2147483647 w 192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60"/>
              <a:gd name="T17" fmla="*/ 192 w 192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60">
                <a:moveTo>
                  <a:pt x="96" y="0"/>
                </a:moveTo>
                <a:lnTo>
                  <a:pt x="0" y="192"/>
                </a:lnTo>
                <a:cubicBezTo>
                  <a:pt x="0" y="235"/>
                  <a:pt x="67" y="260"/>
                  <a:pt x="99" y="260"/>
                </a:cubicBezTo>
                <a:cubicBezTo>
                  <a:pt x="131" y="260"/>
                  <a:pt x="192" y="235"/>
                  <a:pt x="192" y="192"/>
                </a:cubicBezTo>
                <a:lnTo>
                  <a:pt x="96" y="0"/>
                </a:lnTo>
                <a:close/>
              </a:path>
            </a:pathLst>
          </a:cu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47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232" name="WordArt 14"/>
          <p:cNvSpPr>
            <a:spLocks noChangeArrowheads="1" noChangeShapeType="1" noTextEdit="1"/>
          </p:cNvSpPr>
          <p:nvPr/>
        </p:nvSpPr>
        <p:spPr bwMode="auto">
          <a:xfrm>
            <a:off x="4210050" y="3055938"/>
            <a:ext cx="3968750" cy="14398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475E76"/>
                    </a:gs>
                  </a:gsLst>
                  <a:lin ang="2700000" scaled="1"/>
                </a:gradFill>
                <a:latin typeface="+mn-ea"/>
                <a:ea typeface="+mn-ea"/>
                <a:cs typeface="+mn-ea"/>
              </a:rPr>
              <a:t>谢谢大家！</a:t>
            </a:r>
          </a:p>
        </p:txBody>
      </p:sp>
      <p:sp>
        <p:nvSpPr>
          <p:cNvPr id="24585" name="Rectangle 4" descr="Blue tissue paper"/>
          <p:cNvSpPr>
            <a:spLocks noChangeArrowheads="1"/>
          </p:cNvSpPr>
          <p:nvPr/>
        </p:nvSpPr>
        <p:spPr bwMode="auto">
          <a:xfrm>
            <a:off x="0" y="4495800"/>
            <a:ext cx="12301538" cy="2362200"/>
          </a:xfrm>
          <a:prstGeom prst="rect">
            <a:avLst/>
          </a:prstGeom>
          <a:blipFill dpi="0" rotWithShape="1">
            <a:blip r:embed="rId2" cstate="print">
              <a:alphaModFix amt="50000"/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1.66667E-6 0.4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2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802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1802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802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8023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 animBg="1"/>
      <p:bldP spid="180228" grpId="1" animBg="1"/>
      <p:bldP spid="180228" grpId="2" animBg="1"/>
      <p:bldP spid="180229" grpId="0" animBg="1"/>
      <p:bldP spid="180229" grpId="1" animBg="1"/>
      <p:bldP spid="180229" grpId="2" animBg="1"/>
      <p:bldP spid="180230" grpId="0" animBg="1"/>
      <p:bldP spid="180230" grpId="1" animBg="1"/>
      <p:bldP spid="180230" grpId="2" animBg="1"/>
      <p:bldP spid="180231" grpId="0" animBg="1"/>
      <p:bldP spid="180231" grpId="1" animBg="1"/>
      <p:bldP spid="180231" grpId="2" animBg="1"/>
      <p:bldP spid="1802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4.1.2  </a:t>
            </a:r>
            <a:r>
              <a:rPr lang="zh-CN" altLang="en-US" dirty="0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/>
              <a:t>】</a:t>
            </a:r>
            <a:r>
              <a:rPr lang="zh-CN" altLang="zh-CN" dirty="0"/>
              <a:t>判断三角形性质的</a:t>
            </a:r>
            <a:r>
              <a:rPr lang="en-US" altLang="zh-CN" dirty="0"/>
              <a:t>PAD</a:t>
            </a:r>
            <a:r>
              <a:rPr lang="zh-CN" altLang="zh-CN" dirty="0" smtClean="0"/>
              <a:t>图。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75284" y="1281046"/>
            <a:ext cx="6641432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136261890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4.1.3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算法的评估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27927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算法的定义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算法的表示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163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的评价标准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zh-CN" altLang="zh-CN" dirty="0" smtClean="0"/>
              <a:t>正确性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</a:t>
            </a:r>
            <a:r>
              <a:rPr lang="zh-CN" altLang="zh-CN" dirty="0"/>
              <a:t>含语法错误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对输入数据</a:t>
            </a:r>
            <a:r>
              <a:rPr lang="zh-CN" altLang="zh-CN" dirty="0"/>
              <a:t>能够得出满足要求的结果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</a:t>
            </a:r>
            <a:r>
              <a:rPr lang="zh-CN" altLang="zh-CN" dirty="0"/>
              <a:t>一切</a:t>
            </a:r>
            <a:r>
              <a:rPr lang="zh-CN" altLang="zh-CN" dirty="0" smtClean="0"/>
              <a:t>合法输入</a:t>
            </a:r>
            <a:r>
              <a:rPr lang="zh-CN" altLang="en-US" dirty="0" smtClean="0"/>
              <a:t>，</a:t>
            </a:r>
            <a:r>
              <a:rPr lang="zh-CN" altLang="zh-CN" dirty="0" smtClean="0"/>
              <a:t>都</a:t>
            </a:r>
            <a:r>
              <a:rPr lang="zh-CN" altLang="zh-CN" dirty="0"/>
              <a:t>可以得到符合要求的解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3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可读性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主要用于人们的阅读与交流，其次才是为计算机执行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b="1" dirty="0" smtClean="0">
                <a:solidFill>
                  <a:srgbClr val="C00000"/>
                </a:solidFill>
              </a:rPr>
              <a:t>算法</a:t>
            </a:r>
            <a:r>
              <a:rPr lang="zh-CN" altLang="zh-CN" b="1" dirty="0">
                <a:solidFill>
                  <a:srgbClr val="C00000"/>
                </a:solidFill>
              </a:rPr>
              <a:t>简单则程序结构也会简单</a:t>
            </a:r>
            <a:r>
              <a:rPr lang="zh-CN" altLang="zh-CN" dirty="0"/>
              <a:t>，</a:t>
            </a:r>
            <a:r>
              <a:rPr lang="zh-CN" altLang="zh-CN" dirty="0" smtClean="0"/>
              <a:t>这便于</a:t>
            </a:r>
            <a:r>
              <a:rPr lang="zh-CN" altLang="zh-CN" dirty="0"/>
              <a:t>程序调试。</a:t>
            </a:r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）健壮性</a:t>
            </a:r>
            <a:endParaRPr lang="en-US" altLang="zh-CN" dirty="0"/>
          </a:p>
          <a:p>
            <a:pPr lvl="2"/>
            <a:r>
              <a:rPr lang="zh-CN" altLang="zh-CN" dirty="0"/>
              <a:t>算法应具有容错处理。</a:t>
            </a:r>
            <a:endParaRPr lang="en-US" altLang="zh-CN" dirty="0"/>
          </a:p>
          <a:p>
            <a:pPr lvl="2"/>
            <a:r>
              <a:rPr lang="zh-CN" altLang="zh-CN" dirty="0"/>
              <a:t>算法</a:t>
            </a:r>
            <a:r>
              <a:rPr lang="zh-CN" altLang="en-US" dirty="0"/>
              <a:t>健壮性要求</a:t>
            </a:r>
            <a:r>
              <a:rPr lang="zh-CN" altLang="zh-CN" dirty="0"/>
              <a:t>：</a:t>
            </a:r>
            <a:endParaRPr lang="en-US" altLang="zh-CN" dirty="0"/>
          </a:p>
          <a:p>
            <a:pPr lvl="3"/>
            <a:r>
              <a:rPr lang="zh-CN" altLang="zh-CN" dirty="0" smtClean="0"/>
              <a:t>输入非法</a:t>
            </a:r>
            <a:r>
              <a:rPr lang="zh-CN" altLang="zh-CN" dirty="0"/>
              <a:t>数据或错误操作给出提示，而不是中断</a:t>
            </a:r>
            <a:r>
              <a:rPr lang="zh-CN" altLang="zh-CN" dirty="0" smtClean="0"/>
              <a:t>程序执行</a:t>
            </a:r>
            <a:r>
              <a:rPr lang="zh-CN" altLang="zh-CN" dirty="0"/>
              <a:t>；</a:t>
            </a:r>
            <a:endParaRPr lang="en-US" altLang="zh-CN" dirty="0"/>
          </a:p>
          <a:p>
            <a:pPr lvl="3"/>
            <a:r>
              <a:rPr lang="zh-CN" altLang="zh-CN" dirty="0"/>
              <a:t>返回表示错误性质的值，以便</a:t>
            </a:r>
            <a:r>
              <a:rPr lang="zh-CN" altLang="zh-CN" dirty="0" smtClean="0"/>
              <a:t>程序进行</a:t>
            </a:r>
            <a:r>
              <a:rPr lang="zh-CN" altLang="zh-CN" dirty="0"/>
              <a:t>处理。</a:t>
            </a: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884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的基本定义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最早</a:t>
            </a:r>
            <a:r>
              <a:rPr lang="zh-CN" altLang="zh-CN" dirty="0"/>
              <a:t>的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公元前</a:t>
            </a:r>
            <a:r>
              <a:rPr lang="en-US" altLang="zh-CN" dirty="0"/>
              <a:t>2000</a:t>
            </a:r>
            <a:r>
              <a:rPr lang="zh-CN" altLang="zh-CN" dirty="0"/>
              <a:t>年</a:t>
            </a:r>
            <a:r>
              <a:rPr lang="zh-CN" altLang="zh-CN" dirty="0" smtClean="0"/>
              <a:t>，古巴比伦数学家</a:t>
            </a:r>
            <a:r>
              <a:rPr lang="zh-CN" altLang="zh-CN" dirty="0"/>
              <a:t>提出了一元二次方程及其解法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 smtClean="0"/>
              <a:t>高德纳</a:t>
            </a:r>
            <a:r>
              <a:rPr lang="zh-CN" altLang="zh-CN" sz="1900" dirty="0"/>
              <a:t>（</a:t>
            </a:r>
            <a:r>
              <a:rPr lang="en-US" altLang="zh-CN" sz="1900" dirty="0"/>
              <a:t>Donald Ervin Knuth</a:t>
            </a:r>
            <a:r>
              <a:rPr lang="zh-CN" altLang="zh-CN" sz="1900" dirty="0" smtClean="0"/>
              <a:t>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en-US" dirty="0" smtClean="0"/>
              <a:t>“</a:t>
            </a:r>
            <a:r>
              <a:rPr lang="zh-CN" altLang="zh-CN" dirty="0" smtClean="0"/>
              <a:t>算法</a:t>
            </a:r>
            <a:r>
              <a:rPr lang="zh-CN" altLang="zh-CN" dirty="0"/>
              <a:t>知识远不是为了编写好的计算程序，它是一种具有一般意义的智能工具，必定有助于对其他学科的理解，不论化学、语言学或者是音乐</a:t>
            </a:r>
            <a:r>
              <a:rPr lang="zh-CN" altLang="zh-CN" dirty="0" smtClean="0"/>
              <a:t>等</a:t>
            </a:r>
            <a:r>
              <a:rPr lang="zh-CN" altLang="en-US" dirty="0" smtClean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lvl="1"/>
            <a:r>
              <a:rPr lang="zh-CN" altLang="zh-CN" dirty="0"/>
              <a:t>科尔曼</a:t>
            </a:r>
            <a:r>
              <a:rPr lang="zh-CN" altLang="zh-CN" sz="1900" dirty="0"/>
              <a:t>（</a:t>
            </a:r>
            <a:r>
              <a:rPr lang="en-US" altLang="zh-CN" sz="1900" dirty="0"/>
              <a:t>Thomas </a:t>
            </a:r>
            <a:r>
              <a:rPr lang="en-US" altLang="zh-CN" sz="1900" dirty="0" err="1"/>
              <a:t>H.Cormen</a:t>
            </a:r>
            <a:r>
              <a:rPr lang="zh-CN" altLang="zh-CN" sz="1900" dirty="0" smtClean="0"/>
              <a:t>）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“</a:t>
            </a:r>
            <a:r>
              <a:rPr lang="zh-CN" altLang="zh-CN" b="1" dirty="0">
                <a:solidFill>
                  <a:srgbClr val="C00000"/>
                </a:solidFill>
              </a:rPr>
              <a:t>算法就是任何定义明确的计算步骤</a:t>
            </a:r>
            <a:r>
              <a:rPr lang="zh-CN" altLang="zh-CN" dirty="0"/>
              <a:t>，它接收一些值或集合作为输入，并产生一些值或集合作为输出。这样，算法就是将输入转换为输出的一系列计算</a:t>
            </a:r>
            <a:r>
              <a:rPr lang="zh-CN" altLang="zh-CN" dirty="0" smtClean="0"/>
              <a:t>过程”</a:t>
            </a:r>
            <a:r>
              <a:rPr lang="zh-CN" altLang="zh-CN" dirty="0"/>
              <a:t>。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程序</a:t>
            </a:r>
            <a:r>
              <a:rPr lang="zh-CN" altLang="zh-CN" dirty="0"/>
              <a:t>不一定都是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程序</a:t>
            </a:r>
            <a:r>
              <a:rPr lang="zh-CN" altLang="zh-CN" dirty="0"/>
              <a:t>不一定满足</a:t>
            </a:r>
            <a:r>
              <a:rPr lang="zh-CN" altLang="zh-CN" dirty="0">
                <a:solidFill>
                  <a:srgbClr val="C00000"/>
                </a:solidFill>
              </a:rPr>
              <a:t>有穷性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程序</a:t>
            </a:r>
            <a:r>
              <a:rPr lang="zh-CN" altLang="zh-CN" b="1" dirty="0">
                <a:solidFill>
                  <a:srgbClr val="C00000"/>
                </a:solidFill>
              </a:rPr>
              <a:t>是算法在计算机上的实现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734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 smtClean="0"/>
              <a:t>效率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問</a:t>
            </a:r>
            <a:r>
              <a:rPr lang="zh-CN" altLang="zh-CN" dirty="0" smtClean="0"/>
              <a:t>題有</a:t>
            </a:r>
            <a:r>
              <a:rPr lang="zh-CN" altLang="zh-CN" dirty="0"/>
              <a:t>多个算法存在，每个算法的计算量都会</a:t>
            </a:r>
            <a:r>
              <a:rPr lang="zh-CN" altLang="zh-CN" dirty="0" smtClean="0"/>
              <a:t>不同。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在保证运算</a:t>
            </a:r>
            <a:r>
              <a:rPr lang="zh-CN" altLang="zh-CN" dirty="0"/>
              <a:t>效率的前提下，力求</a:t>
            </a:r>
            <a:r>
              <a:rPr lang="zh-CN" altLang="zh-CN" dirty="0" smtClean="0"/>
              <a:t>算法简单。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360000" lvl="2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4-5</a:t>
            </a:r>
            <a:r>
              <a:rPr lang="zh-CN" altLang="zh-CN" dirty="0" smtClean="0"/>
              <a:t>】</a:t>
            </a:r>
            <a:r>
              <a:rPr lang="en-US" altLang="zh-CN" dirty="0" smtClean="0"/>
              <a:t>9</a:t>
            </a:r>
            <a:r>
              <a:rPr lang="zh-CN" altLang="zh-CN" dirty="0"/>
              <a:t>个</a:t>
            </a:r>
            <a:r>
              <a:rPr lang="zh-CN" altLang="zh-CN" dirty="0" smtClean="0"/>
              <a:t>外观一样</a:t>
            </a:r>
            <a:r>
              <a:rPr lang="zh-CN" altLang="zh-CN" dirty="0"/>
              <a:t>的金币</a:t>
            </a:r>
            <a:r>
              <a:rPr lang="en-US" altLang="zh-CN" dirty="0"/>
              <a:t>.</a:t>
            </a:r>
            <a:r>
              <a:rPr lang="zh-CN" altLang="zh-CN" dirty="0"/>
              <a:t>，</a:t>
            </a:r>
            <a:r>
              <a:rPr lang="zh-CN" altLang="zh-CN" dirty="0" smtClean="0"/>
              <a:t>其中一个赝品重量</a:t>
            </a:r>
            <a:r>
              <a:rPr lang="zh-CN" altLang="zh-CN" dirty="0"/>
              <a:t>较</a:t>
            </a:r>
            <a:r>
              <a:rPr lang="zh-CN" altLang="zh-CN" dirty="0" smtClean="0"/>
              <a:t>轻。如果</a:t>
            </a:r>
            <a:r>
              <a:rPr lang="zh-CN" altLang="zh-CN" dirty="0"/>
              <a:t>用</a:t>
            </a:r>
            <a:r>
              <a:rPr lang="zh-CN" altLang="zh-CN" dirty="0" smtClean="0"/>
              <a:t>天平秤鉴别</a:t>
            </a:r>
            <a:r>
              <a:rPr lang="zh-CN" altLang="zh-CN" dirty="0"/>
              <a:t>真伪，一共需要称几次？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1</a:t>
            </a:r>
            <a:r>
              <a:rPr lang="zh-CN" altLang="zh-CN" dirty="0"/>
              <a:t>：天平左边金币</a:t>
            </a:r>
            <a:r>
              <a:rPr lang="zh-CN" altLang="zh-CN" dirty="0" smtClean="0"/>
              <a:t>固定，</a:t>
            </a:r>
            <a:r>
              <a:rPr lang="zh-CN" altLang="zh-CN" dirty="0"/>
              <a:t>不断变换</a:t>
            </a:r>
            <a:r>
              <a:rPr lang="zh-CN" altLang="zh-CN" dirty="0" smtClean="0"/>
              <a:t>右边金币</a:t>
            </a:r>
            <a:r>
              <a:rPr lang="zh-CN" altLang="zh-CN" dirty="0"/>
              <a:t>，最多称</a:t>
            </a:r>
            <a:r>
              <a:rPr lang="en-US" altLang="zh-CN" dirty="0"/>
              <a:t>7</a:t>
            </a:r>
            <a:r>
              <a:rPr lang="zh-CN" altLang="zh-CN" dirty="0"/>
              <a:t>次可鉴别出假币。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2</a:t>
            </a:r>
            <a:r>
              <a:rPr lang="zh-CN" altLang="zh-CN" dirty="0"/>
              <a:t>：天平两边各一个金币，每次变换</a:t>
            </a:r>
            <a:r>
              <a:rPr lang="zh-CN" altLang="zh-CN" dirty="0" smtClean="0"/>
              <a:t>两边金币</a:t>
            </a:r>
            <a:r>
              <a:rPr lang="zh-CN" altLang="zh-CN" dirty="0"/>
              <a:t>，最多称</a:t>
            </a:r>
            <a:r>
              <a:rPr lang="en-US" altLang="zh-CN" dirty="0"/>
              <a:t>4</a:t>
            </a:r>
            <a:r>
              <a:rPr lang="zh-CN" altLang="zh-CN" dirty="0"/>
              <a:t>次可鉴别出假币。</a:t>
            </a:r>
          </a:p>
          <a:p>
            <a:pPr lvl="2"/>
            <a:r>
              <a:rPr lang="zh-CN" altLang="zh-CN" dirty="0"/>
              <a:t>算法</a:t>
            </a:r>
            <a:r>
              <a:rPr lang="en-US" altLang="zh-CN" dirty="0"/>
              <a:t>3:</a:t>
            </a:r>
            <a:r>
              <a:rPr lang="zh-CN" altLang="zh-CN" dirty="0"/>
              <a:t>：天平左边</a:t>
            </a:r>
            <a:r>
              <a:rPr lang="en-US" altLang="zh-CN" dirty="0"/>
              <a:t>3</a:t>
            </a:r>
            <a:r>
              <a:rPr lang="zh-CN" altLang="zh-CN" dirty="0"/>
              <a:t>个，右边</a:t>
            </a:r>
            <a:r>
              <a:rPr lang="en-US" altLang="zh-CN" dirty="0"/>
              <a:t>3</a:t>
            </a:r>
            <a:r>
              <a:rPr lang="zh-CN" altLang="zh-CN" dirty="0"/>
              <a:t>个，留下</a:t>
            </a:r>
            <a:r>
              <a:rPr lang="en-US" altLang="zh-CN" dirty="0"/>
              <a:t>3</a:t>
            </a:r>
            <a:r>
              <a:rPr lang="zh-CN" altLang="zh-CN" dirty="0"/>
              <a:t>个，最多称</a:t>
            </a:r>
            <a:r>
              <a:rPr lang="en-US" altLang="zh-CN" dirty="0"/>
              <a:t>2</a:t>
            </a:r>
            <a:r>
              <a:rPr lang="zh-CN" altLang="zh-CN" dirty="0"/>
              <a:t>次可以鉴别出假币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13055" y="4023029"/>
            <a:ext cx="669792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290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4.1.3  </a:t>
            </a:r>
            <a:r>
              <a:rPr lang="zh-CN" altLang="en-US" smtClean="0"/>
              <a:t>算法的评估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性能的度量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从算法时间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</a:t>
            </a:r>
            <a:r>
              <a:rPr lang="zh-CN" altLang="en-US" dirty="0" smtClean="0"/>
              <a:t>和</a:t>
            </a:r>
            <a:r>
              <a:rPr lang="zh-CN" altLang="zh-CN" dirty="0" smtClean="0"/>
              <a:t>空间</a:t>
            </a:r>
            <a:r>
              <a:rPr lang="zh-CN" altLang="zh-CN" dirty="0"/>
              <a:t>复杂</a:t>
            </a:r>
            <a:r>
              <a:rPr lang="zh-CN" altLang="zh-CN" dirty="0" smtClean="0"/>
              <a:t>度评价算法优劣。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算法运行时间</a:t>
            </a:r>
            <a:r>
              <a:rPr lang="zh-CN" altLang="zh-CN" dirty="0"/>
              <a:t>取决于以下</a:t>
            </a:r>
            <a:r>
              <a:rPr lang="zh-CN" altLang="zh-CN" dirty="0" smtClean="0"/>
              <a:t>因素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）硬件</a:t>
            </a:r>
            <a:r>
              <a:rPr lang="zh-CN" altLang="zh-CN" dirty="0" smtClean="0"/>
              <a:t>速度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如</a:t>
            </a:r>
            <a:r>
              <a:rPr lang="en-US" altLang="zh-CN" dirty="0" smtClean="0"/>
              <a:t>CPU</a:t>
            </a:r>
            <a:r>
              <a:rPr lang="zh-CN" altLang="zh-CN" dirty="0" smtClean="0"/>
              <a:t>工作</a:t>
            </a:r>
            <a:r>
              <a:rPr lang="zh-CN" altLang="zh-CN" dirty="0"/>
              <a:t>频率，</a:t>
            </a:r>
            <a:r>
              <a:rPr lang="en-US" altLang="zh-CN" dirty="0" smtClean="0"/>
              <a:t>CPU</a:t>
            </a:r>
            <a:r>
              <a:rPr lang="zh-CN" altLang="zh-CN" dirty="0" smtClean="0"/>
              <a:t>内核</a:t>
            </a:r>
            <a:r>
              <a:rPr lang="zh-CN" altLang="zh-CN" dirty="0"/>
              <a:t>数，</a:t>
            </a:r>
            <a:r>
              <a:rPr lang="zh-CN" altLang="zh-CN" dirty="0" smtClean="0"/>
              <a:t>内存容量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）程序</a:t>
            </a:r>
            <a:r>
              <a:rPr lang="zh-CN" altLang="zh-CN" dirty="0" smtClean="0"/>
              <a:t>语言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编程</a:t>
            </a:r>
            <a:r>
              <a:rPr lang="zh-CN" altLang="zh-CN" dirty="0" smtClean="0"/>
              <a:t>语言级别</a:t>
            </a:r>
            <a:r>
              <a:rPr lang="zh-CN" altLang="zh-CN" dirty="0"/>
              <a:t>越高，执行</a:t>
            </a:r>
            <a:r>
              <a:rPr lang="zh-CN" altLang="zh-CN" dirty="0" smtClean="0"/>
              <a:t>效率越</a:t>
            </a:r>
            <a:r>
              <a:rPr lang="zh-CN" altLang="zh-CN" dirty="0"/>
              <a:t>低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）编译</a:t>
            </a:r>
            <a:r>
              <a:rPr lang="zh-CN" altLang="zh-CN" dirty="0" smtClean="0"/>
              <a:t>质量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编译</a:t>
            </a:r>
            <a:r>
              <a:rPr lang="zh-CN" altLang="en-US" dirty="0" smtClean="0"/>
              <a:t>系统</a:t>
            </a:r>
            <a:r>
              <a:rPr lang="zh-CN" altLang="zh-CN" dirty="0" smtClean="0"/>
              <a:t>对程序优化较好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，生成</a:t>
            </a:r>
            <a:r>
              <a:rPr lang="zh-CN" altLang="zh-CN" dirty="0"/>
              <a:t>的执行程序质量较高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）问题</a:t>
            </a:r>
            <a:r>
              <a:rPr lang="zh-CN" altLang="zh-CN" dirty="0" smtClean="0"/>
              <a:t>规模</a:t>
            </a:r>
            <a:endParaRPr lang="en-US" altLang="zh-CN" dirty="0" smtClean="0"/>
          </a:p>
          <a:p>
            <a:pPr lvl="3"/>
            <a:r>
              <a:rPr lang="zh-CN" altLang="zh-CN" dirty="0" smtClean="0"/>
              <a:t>求</a:t>
            </a:r>
            <a:r>
              <a:rPr lang="en-US" altLang="zh-CN" dirty="0"/>
              <a:t>100</a:t>
            </a:r>
            <a:r>
              <a:rPr lang="zh-CN" altLang="zh-CN" dirty="0"/>
              <a:t>以内的素数与求</a:t>
            </a:r>
            <a:r>
              <a:rPr lang="en-US" altLang="zh-CN" dirty="0"/>
              <a:t>10 000</a:t>
            </a:r>
            <a:r>
              <a:rPr lang="zh-CN" altLang="zh-CN" dirty="0"/>
              <a:t>以内的素数执行时间必然不同。</a:t>
            </a:r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运行</a:t>
            </a:r>
            <a:r>
              <a:rPr lang="zh-CN" altLang="zh-CN" dirty="0" smtClean="0"/>
              <a:t>工作量</a:t>
            </a:r>
            <a:r>
              <a:rPr lang="zh-CN" altLang="en-US" dirty="0" smtClean="0"/>
              <a:t>只</a:t>
            </a:r>
            <a:r>
              <a:rPr lang="zh-CN" altLang="zh-CN" dirty="0" smtClean="0"/>
              <a:t>与</a:t>
            </a:r>
            <a:r>
              <a:rPr lang="zh-CN" altLang="zh-CN" dirty="0"/>
              <a:t>问题规模相关，或者说它是问题规模的函数。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910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115304379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算法的评估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4.1.4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27927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算法的定义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算法的表示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255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算法分析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算法</a:t>
            </a:r>
            <a:r>
              <a:rPr lang="zh-CN" altLang="zh-CN"/>
              <a:t>复杂度是衡量</a:t>
            </a:r>
            <a:r>
              <a:rPr lang="zh-CN" altLang="zh-CN" smtClean="0"/>
              <a:t>算法难度的尺度。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算法</a:t>
            </a:r>
            <a:r>
              <a:rPr lang="zh-CN" altLang="zh-CN">
                <a:solidFill>
                  <a:srgbClr val="C00000"/>
                </a:solidFill>
              </a:rPr>
              <a:t>需要的资源越多，复杂</a:t>
            </a:r>
            <a:r>
              <a:rPr lang="zh-CN" altLang="zh-CN" smtClean="0">
                <a:solidFill>
                  <a:srgbClr val="C00000"/>
                </a:solidFill>
              </a:rPr>
              <a:t>度越高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算法复杂</a:t>
            </a:r>
            <a:r>
              <a:rPr lang="zh-CN" altLang="zh-CN"/>
              <a:t>度包括时间复杂度和空间复杂度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复杂问题</a:t>
            </a:r>
            <a:r>
              <a:rPr lang="zh-CN" altLang="en-US" smtClean="0"/>
              <a:t>或</a:t>
            </a:r>
            <a:r>
              <a:rPr lang="zh-CN" altLang="zh-CN" smtClean="0"/>
              <a:t>高效</a:t>
            </a:r>
            <a:r>
              <a:rPr lang="zh-CN" altLang="zh-CN"/>
              <a:t>算法一般不做算法分析，而是采用</a:t>
            </a:r>
            <a:r>
              <a:rPr lang="zh-CN" altLang="zh-CN" smtClean="0"/>
              <a:t>基准测试方法。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能够</a:t>
            </a:r>
            <a:r>
              <a:rPr lang="zh-CN" altLang="zh-CN"/>
              <a:t>分析清楚的算法</a:t>
            </a:r>
            <a:r>
              <a:rPr lang="zh-CN" altLang="zh-CN" smtClean="0"/>
              <a:t>，</a:t>
            </a:r>
            <a:r>
              <a:rPr lang="zh-CN" altLang="en-US" smtClean="0"/>
              <a:t>一般</a:t>
            </a:r>
            <a:r>
              <a:rPr lang="zh-CN" altLang="zh-CN" smtClean="0"/>
              <a:t>是简单或低效算法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难题</a:t>
            </a:r>
            <a:r>
              <a:rPr lang="zh-CN" altLang="zh-CN" sz="1800"/>
              <a:t>（如货郎担问题）</a:t>
            </a:r>
            <a:r>
              <a:rPr lang="zh-CN" altLang="zh-CN" smtClean="0"/>
              <a:t>及高效算法很难</a:t>
            </a:r>
            <a:r>
              <a:rPr lang="zh-CN" altLang="zh-CN"/>
              <a:t>分析清楚。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910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计算</a:t>
            </a:r>
            <a:r>
              <a:rPr lang="zh-CN" altLang="zh-CN" b="1"/>
              <a:t>算法复杂度的困难</a:t>
            </a:r>
            <a:endParaRPr lang="zh-CN" altLang="zh-CN"/>
          </a:p>
          <a:p>
            <a:pPr lvl="1"/>
            <a:endParaRPr lang="en-US" altLang="zh-CN" sz="1000" smtClean="0">
              <a:solidFill>
                <a:srgbClr val="C00000"/>
              </a:solidFill>
            </a:endParaRPr>
          </a:p>
          <a:p>
            <a:pPr lvl="1"/>
            <a:r>
              <a:rPr lang="zh-CN" altLang="zh-CN" smtClean="0">
                <a:solidFill>
                  <a:srgbClr val="C00000"/>
                </a:solidFill>
              </a:rPr>
              <a:t>算法</a:t>
            </a:r>
            <a:r>
              <a:rPr lang="zh-CN" altLang="zh-CN">
                <a:solidFill>
                  <a:srgbClr val="C00000"/>
                </a:solidFill>
              </a:rPr>
              <a:t>复杂</a:t>
            </a:r>
            <a:r>
              <a:rPr lang="zh-CN" altLang="zh-CN" smtClean="0">
                <a:solidFill>
                  <a:srgbClr val="C00000"/>
                </a:solidFill>
              </a:rPr>
              <a:t>度与</a:t>
            </a:r>
            <a:r>
              <a:rPr lang="zh-CN" altLang="zh-CN">
                <a:solidFill>
                  <a:srgbClr val="C00000"/>
                </a:solidFill>
              </a:rPr>
              <a:t>问题规模大小</a:t>
            </a:r>
            <a:r>
              <a:rPr lang="zh-CN" altLang="zh-CN" smtClean="0">
                <a:solidFill>
                  <a:srgbClr val="C00000"/>
                </a:solidFill>
              </a:rPr>
              <a:t>有关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输入数据</a:t>
            </a:r>
            <a:r>
              <a:rPr lang="zh-CN" altLang="zh-CN"/>
              <a:t>的分布也会影响算法复杂度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算法复杂度评价：</a:t>
            </a:r>
            <a:endParaRPr lang="en-US" altLang="zh-CN" smtClean="0"/>
          </a:p>
          <a:p>
            <a:pPr lvl="2"/>
            <a:r>
              <a:rPr lang="zh-CN" altLang="zh-CN" smtClean="0"/>
              <a:t>最好</a:t>
            </a:r>
            <a:r>
              <a:rPr lang="zh-CN" altLang="zh-CN"/>
              <a:t>、最坏、</a:t>
            </a:r>
            <a:r>
              <a:rPr lang="zh-CN" altLang="zh-CN" smtClean="0"/>
              <a:t>平均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通常</a:t>
            </a:r>
            <a:r>
              <a:rPr lang="zh-CN" altLang="zh-CN"/>
              <a:t>着重于最坏情况下的算法复杂度。</a:t>
            </a:r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精确计算算法</a:t>
            </a:r>
            <a:r>
              <a:rPr lang="zh-CN" altLang="zh-CN"/>
              <a:t>复杂</a:t>
            </a:r>
            <a:r>
              <a:rPr lang="zh-CN" altLang="zh-CN" smtClean="0"/>
              <a:t>度</a:t>
            </a:r>
            <a:r>
              <a:rPr lang="zh-CN" altLang="en-US" smtClean="0"/>
              <a:t>的</a:t>
            </a:r>
            <a:r>
              <a:rPr lang="zh-CN" altLang="zh-CN" smtClean="0"/>
              <a:t>困难：</a:t>
            </a:r>
            <a:endParaRPr lang="zh-CN" altLang="zh-CN"/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 smtClean="0"/>
              <a:t>）</a:t>
            </a:r>
            <a:r>
              <a:rPr lang="zh-CN" altLang="en-US" smtClean="0"/>
              <a:t>由</a:t>
            </a:r>
            <a:r>
              <a:rPr lang="zh-CN" altLang="zh-CN" smtClean="0"/>
              <a:t>算法写出程序</a:t>
            </a:r>
            <a:r>
              <a:rPr lang="zh-CN" altLang="en-US" smtClean="0"/>
              <a:t>需要</a:t>
            </a:r>
            <a:r>
              <a:rPr lang="zh-CN" altLang="zh-CN" smtClean="0"/>
              <a:t>花费</a:t>
            </a:r>
            <a:r>
              <a:rPr lang="zh-CN" altLang="zh-CN"/>
              <a:t>很大</a:t>
            </a:r>
            <a:r>
              <a:rPr lang="zh-CN" altLang="zh-CN" smtClean="0"/>
              <a:t>的精力</a:t>
            </a:r>
            <a:r>
              <a:rPr lang="zh-CN" altLang="zh-CN"/>
              <a:t>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 smtClean="0"/>
              <a:t>）会</a:t>
            </a:r>
            <a:r>
              <a:rPr lang="zh-CN" altLang="zh-CN"/>
              <a:t>因为程序写</a:t>
            </a:r>
            <a:r>
              <a:rPr lang="zh-CN" altLang="zh-CN" smtClean="0"/>
              <a:t>的好</a:t>
            </a:r>
            <a:r>
              <a:rPr lang="zh-CN" altLang="en-US" smtClean="0"/>
              <a:t>坏</a:t>
            </a:r>
            <a:r>
              <a:rPr lang="zh-CN" altLang="zh-CN" smtClean="0"/>
              <a:t>，</a:t>
            </a:r>
            <a:r>
              <a:rPr lang="zh-CN" altLang="en-US" smtClean="0"/>
              <a:t>影响</a:t>
            </a:r>
            <a:r>
              <a:rPr lang="zh-CN" altLang="zh-CN" smtClean="0"/>
              <a:t>算法的质量</a:t>
            </a:r>
            <a:r>
              <a:rPr lang="zh-CN" altLang="zh-CN"/>
              <a:t>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）测试数据很难对</a:t>
            </a:r>
            <a:r>
              <a:rPr lang="zh-CN" altLang="zh-CN"/>
              <a:t>各个算法都公正；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）好算法需要反复改进</a:t>
            </a:r>
            <a:r>
              <a:rPr lang="zh-CN" altLang="zh-CN" smtClean="0"/>
              <a:t>，</a:t>
            </a:r>
            <a:r>
              <a:rPr lang="zh-CN" altLang="en-US" smtClean="0"/>
              <a:t>反复</a:t>
            </a:r>
            <a:r>
              <a:rPr lang="zh-CN" altLang="zh-CN" smtClean="0"/>
              <a:t>测试，工作量</a:t>
            </a:r>
            <a:r>
              <a:rPr lang="zh-CN" altLang="zh-CN"/>
              <a:t>很大。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时间复杂度的表示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度指程序从</a:t>
            </a:r>
            <a:r>
              <a:rPr lang="zh-CN" altLang="zh-CN" dirty="0"/>
              <a:t>开始运行到</a:t>
            </a:r>
            <a:r>
              <a:rPr lang="zh-CN" altLang="zh-CN" dirty="0" smtClean="0"/>
              <a:t>结束需要</a:t>
            </a:r>
            <a:r>
              <a:rPr lang="zh-CN" altLang="zh-CN" dirty="0"/>
              <a:t>的时间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问题规模</a:t>
            </a:r>
            <a:r>
              <a:rPr lang="zh-CN" altLang="en-US" dirty="0" smtClean="0"/>
              <a:t>为</a:t>
            </a:r>
            <a:r>
              <a:rPr lang="en-US" altLang="zh-CN" dirty="0" smtClean="0"/>
              <a:t>n</a:t>
            </a:r>
            <a:r>
              <a:rPr lang="zh-CN" altLang="zh-CN" dirty="0" smtClean="0"/>
              <a:t>，算法需要</a:t>
            </a:r>
            <a:r>
              <a:rPr lang="zh-CN" altLang="zh-CN" dirty="0"/>
              <a:t>的时间为</a:t>
            </a:r>
            <a:r>
              <a:rPr lang="en-US" altLang="zh-CN" dirty="0" smtClean="0"/>
              <a:t>T(n)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en-US" altLang="zh-CN" dirty="0"/>
              <a:t>T(n)</a:t>
            </a:r>
            <a:r>
              <a:rPr lang="zh-CN" altLang="zh-CN" dirty="0" smtClean="0"/>
              <a:t>称为算法</a:t>
            </a:r>
            <a:r>
              <a:rPr lang="zh-CN" altLang="zh-CN" dirty="0"/>
              <a:t>的“</a:t>
            </a:r>
            <a:r>
              <a:rPr lang="zh-CN" altLang="zh-CN" b="1" dirty="0">
                <a:solidFill>
                  <a:srgbClr val="C00000"/>
                </a:solidFill>
              </a:rPr>
              <a:t>时间复杂度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</a:t>
            </a:r>
            <a:r>
              <a:rPr lang="zh-CN" altLang="zh-CN" dirty="0" smtClean="0"/>
              <a:t>度常用</a:t>
            </a:r>
            <a:r>
              <a:rPr lang="zh-CN" altLang="zh-CN" b="1" dirty="0">
                <a:solidFill>
                  <a:srgbClr val="C00000"/>
                </a:solidFill>
              </a:rPr>
              <a:t>大</a:t>
            </a:r>
            <a:r>
              <a:rPr lang="en-US" altLang="zh-CN" b="1" dirty="0" smtClean="0">
                <a:solidFill>
                  <a:srgbClr val="C00000"/>
                </a:solidFill>
              </a:rPr>
              <a:t>O</a:t>
            </a:r>
            <a:r>
              <a:rPr lang="zh-CN" altLang="zh-CN" dirty="0"/>
              <a:t>表示</a:t>
            </a:r>
            <a:r>
              <a:rPr lang="zh-CN" altLang="zh-CN" sz="1800" dirty="0" smtClean="0"/>
              <a:t>（</a:t>
            </a:r>
            <a:r>
              <a:rPr lang="zh-CN" altLang="zh-CN" sz="1800" dirty="0"/>
              <a:t>读</a:t>
            </a:r>
            <a:r>
              <a:rPr lang="zh-CN" altLang="zh-CN" sz="1800" dirty="0" smtClean="0"/>
              <a:t>为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大</a:t>
            </a:r>
            <a:r>
              <a:rPr lang="zh-CN" altLang="zh-CN" sz="1800" dirty="0"/>
              <a:t>圈</a:t>
            </a:r>
            <a:r>
              <a:rPr lang="zh-CN" altLang="zh-CN" sz="1800" dirty="0" smtClean="0"/>
              <a:t>，</a:t>
            </a:r>
            <a:r>
              <a:rPr lang="en-US" altLang="zh-CN" sz="1800" dirty="0" smtClean="0"/>
              <a:t>Order</a:t>
            </a:r>
            <a:r>
              <a:rPr lang="zh-CN" altLang="zh-CN" sz="1800" dirty="0"/>
              <a:t>，</a:t>
            </a:r>
            <a:r>
              <a:rPr lang="en-US" altLang="zh-CN" sz="1800" dirty="0"/>
              <a:t>big-O</a:t>
            </a:r>
            <a:r>
              <a:rPr lang="zh-CN" altLang="zh-CN" sz="1800" dirty="0" smtClean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/>
              <a:t>算法</a:t>
            </a:r>
            <a:r>
              <a:rPr lang="zh-CN" altLang="zh-CN" b="1" dirty="0" smtClean="0">
                <a:solidFill>
                  <a:srgbClr val="C00000"/>
                </a:solidFill>
              </a:rPr>
              <a:t>时间</a:t>
            </a:r>
            <a:r>
              <a:rPr lang="zh-CN" altLang="zh-CN" b="1" dirty="0">
                <a:solidFill>
                  <a:srgbClr val="C00000"/>
                </a:solidFill>
              </a:rPr>
              <a:t>复杂</a:t>
            </a:r>
            <a:r>
              <a:rPr lang="zh-CN" altLang="zh-CN" b="1" dirty="0" smtClean="0">
                <a:solidFill>
                  <a:srgbClr val="C00000"/>
                </a:solidFill>
              </a:rPr>
              <a:t>度</a:t>
            </a:r>
            <a:r>
              <a:rPr lang="zh-CN" altLang="zh-CN" dirty="0"/>
              <a:t>与输入数据的</a:t>
            </a:r>
            <a:r>
              <a:rPr lang="zh-CN" altLang="zh-CN" b="1" dirty="0" smtClean="0">
                <a:solidFill>
                  <a:srgbClr val="C00000"/>
                </a:solidFill>
              </a:rPr>
              <a:t>规模</a:t>
            </a:r>
            <a:r>
              <a:rPr lang="zh-CN" altLang="zh-CN" dirty="0"/>
              <a:t>有关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如</a:t>
            </a:r>
            <a:r>
              <a:rPr lang="zh-CN" altLang="zh-CN" dirty="0"/>
              <a:t>，二分查找算法复杂度是</a:t>
            </a:r>
            <a:r>
              <a:rPr lang="en-US" altLang="zh-CN" dirty="0"/>
              <a:t>O</a:t>
            </a:r>
            <a:r>
              <a:rPr lang="zh-CN" altLang="zh-CN" dirty="0"/>
              <a:t>（</a:t>
            </a:r>
            <a:r>
              <a:rPr lang="en-US" altLang="zh-CN" dirty="0" smtClean="0"/>
              <a:t>log n</a:t>
            </a:r>
            <a:r>
              <a:rPr lang="zh-CN" altLang="zh-CN" dirty="0" smtClean="0"/>
              <a:t>），</a:t>
            </a:r>
            <a:r>
              <a:rPr lang="zh-CN" altLang="zh-CN" dirty="0"/>
              <a:t>表示二分查找</a:t>
            </a:r>
            <a:r>
              <a:rPr lang="zh-CN" altLang="zh-CN" dirty="0" smtClean="0"/>
              <a:t>需要通过</a:t>
            </a:r>
            <a:r>
              <a:rPr lang="en-US" altLang="zh-CN" dirty="0" smtClean="0"/>
              <a:t>log n</a:t>
            </a:r>
            <a:r>
              <a:rPr lang="zh-CN" altLang="zh-CN" dirty="0"/>
              <a:t>量级的运算步骤，去查找一个规模为</a:t>
            </a:r>
            <a:r>
              <a:rPr lang="en-US" altLang="zh-CN" dirty="0"/>
              <a:t>n</a:t>
            </a:r>
            <a:r>
              <a:rPr lang="zh-CN" altLang="zh-CN" dirty="0"/>
              <a:t>的</a:t>
            </a:r>
            <a:r>
              <a:rPr lang="zh-CN" altLang="zh-CN" dirty="0" smtClean="0"/>
              <a:t>数组。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如，</a:t>
            </a:r>
            <a:r>
              <a:rPr lang="zh-CN" altLang="zh-CN" dirty="0" smtClean="0"/>
              <a:t>算法</a:t>
            </a:r>
            <a:r>
              <a:rPr lang="zh-CN" altLang="zh-CN" dirty="0"/>
              <a:t>复杂度为</a:t>
            </a:r>
            <a:r>
              <a:rPr lang="en-US" altLang="zh-CN" dirty="0"/>
              <a:t>O(</a:t>
            </a:r>
            <a:r>
              <a:rPr lang="en-US" altLang="zh-CN" i="1" dirty="0"/>
              <a:t>f</a:t>
            </a:r>
            <a:r>
              <a:rPr lang="en-US" altLang="zh-CN" dirty="0"/>
              <a:t>(n</a:t>
            </a:r>
            <a:r>
              <a:rPr lang="en-US" altLang="zh-CN" dirty="0" smtClean="0"/>
              <a:t>))</a:t>
            </a:r>
            <a:r>
              <a:rPr lang="zh-CN" altLang="zh-CN" dirty="0" smtClean="0"/>
              <a:t>，</a:t>
            </a:r>
            <a:r>
              <a:rPr lang="zh-CN" altLang="zh-CN" dirty="0"/>
              <a:t>表示当</a:t>
            </a:r>
            <a:r>
              <a:rPr lang="en-US" altLang="zh-CN" dirty="0"/>
              <a:t>n</a:t>
            </a:r>
            <a:r>
              <a:rPr lang="zh-CN" altLang="zh-CN" dirty="0"/>
              <a:t>增大时，运行时间</a:t>
            </a:r>
            <a:r>
              <a:rPr lang="zh-CN" altLang="zh-CN" dirty="0" smtClean="0"/>
              <a:t>最多以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(n</a:t>
            </a:r>
            <a:r>
              <a:rPr lang="en-US" altLang="zh-CN" dirty="0"/>
              <a:t>)</a:t>
            </a:r>
            <a:r>
              <a:rPr lang="zh-CN" altLang="zh-CN" dirty="0"/>
              <a:t>的速度增长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/>
              <a:t>常见算法复杂度级别如表</a:t>
            </a:r>
            <a:r>
              <a:rPr lang="en-US" altLang="zh-CN"/>
              <a:t>4-1</a:t>
            </a:r>
            <a:r>
              <a:rPr lang="zh-CN" altLang="zh-CN"/>
              <a:t>所示。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5674018"/>
              </p:ext>
            </p:extLst>
          </p:nvPr>
        </p:nvGraphicFramePr>
        <p:xfrm>
          <a:off x="627579" y="1156902"/>
          <a:ext cx="11302151" cy="4669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70"/>
                <a:gridCol w="1467293"/>
                <a:gridCol w="1701209"/>
                <a:gridCol w="7145079"/>
              </a:tblGrid>
              <a:tr h="3905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复杂度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525934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多项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式解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Ο(1)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如向数组中写入数据，总能在一个确定的时间内返回结果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78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Ο(log n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如对排序后的数据，用二分查找法确定位置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422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如在一队无序的数据列表中，用顺序查找的方法确定位置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63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 log n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线性对数阶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如快速排序，一般情况为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Ο(nlogn)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，最坏情况为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209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平方阶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层循环，如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矩阵要计算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次；如简单排序的复杂度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89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</a:t>
                      </a:r>
                      <a:r>
                        <a:rPr lang="en-US" sz="2000" kern="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立方阶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层循环，如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矩阵要计算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1958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指数解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Ο(2</a:t>
                      </a:r>
                      <a:r>
                        <a:rPr lang="en-US" sz="2000" kern="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指数阶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如汉诺塔问题，密码暴力破解问题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500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Ο(N!)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阶乘阶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如旅行商问题，汉密尔顿回路问题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算法</a:t>
            </a:r>
            <a:r>
              <a:rPr lang="zh-CN" altLang="zh-CN" dirty="0" smtClean="0"/>
              <a:t>时间</a:t>
            </a:r>
            <a:r>
              <a:rPr lang="zh-CN" altLang="en-US" dirty="0" smtClean="0"/>
              <a:t>复杂度增长趋势曲线。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134361"/>
            <a:ext cx="12192000" cy="57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2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设计</a:t>
            </a:r>
            <a:r>
              <a:rPr lang="zh-CN" altLang="zh-CN" dirty="0"/>
              <a:t>算法要避免复杂度指数级</a:t>
            </a:r>
            <a:r>
              <a:rPr lang="zh-CN" altLang="zh-CN" dirty="0" smtClean="0"/>
              <a:t>递增。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问题</a:t>
            </a:r>
            <a:r>
              <a:rPr lang="zh-CN" altLang="zh-CN" dirty="0"/>
              <a:t>规模</a:t>
            </a:r>
            <a:r>
              <a:rPr lang="en-US" altLang="zh-CN" dirty="0"/>
              <a:t>N</a:t>
            </a:r>
            <a:r>
              <a:rPr lang="zh-CN" altLang="zh-CN" dirty="0" smtClean="0"/>
              <a:t>与运算时间</a:t>
            </a:r>
            <a:r>
              <a:rPr lang="zh-CN" altLang="en-US" dirty="0" smtClean="0"/>
              <a:t>如下表。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zh-CN" dirty="0"/>
              <a:t>说明：</a:t>
            </a:r>
            <a:r>
              <a:rPr lang="zh-CN" altLang="zh-CN" dirty="0" smtClean="0"/>
              <a:t>表中假设</a:t>
            </a:r>
            <a:r>
              <a:rPr lang="zh-CN" altLang="zh-CN" dirty="0"/>
              <a:t>计算机每秒做</a:t>
            </a:r>
            <a:r>
              <a:rPr lang="en-US" altLang="zh-CN" dirty="0"/>
              <a:t>10</a:t>
            </a:r>
            <a:r>
              <a:rPr lang="en-US" altLang="zh-CN" baseline="30000" dirty="0"/>
              <a:t>9</a:t>
            </a:r>
            <a:r>
              <a:rPr lang="zh-CN" altLang="zh-CN" dirty="0"/>
              <a:t>（</a:t>
            </a:r>
            <a:r>
              <a:rPr lang="en-US" altLang="zh-CN" dirty="0"/>
              <a:t>10</a:t>
            </a:r>
            <a:r>
              <a:rPr lang="zh-CN" altLang="zh-CN" dirty="0"/>
              <a:t>亿，</a:t>
            </a:r>
            <a:r>
              <a:rPr lang="en-US" altLang="zh-CN" dirty="0"/>
              <a:t>GHz</a:t>
            </a:r>
            <a:r>
              <a:rPr lang="zh-CN" altLang="zh-CN" dirty="0"/>
              <a:t>级）次基本运算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3321536"/>
              </p:ext>
            </p:extLst>
          </p:nvPr>
        </p:nvGraphicFramePr>
        <p:xfrm>
          <a:off x="401360" y="1902791"/>
          <a:ext cx="11400769" cy="3243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121"/>
                <a:gridCol w="1673968"/>
                <a:gridCol w="1676248"/>
                <a:gridCol w="1673968"/>
                <a:gridCol w="1676248"/>
                <a:gridCol w="1673968"/>
                <a:gridCol w="1676248"/>
              </a:tblGrid>
              <a:tr h="463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问题规模</a:t>
                      </a: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N=10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N=20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N=30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N=40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N=50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N=60</a:t>
                      </a:r>
                      <a:endParaRPr lang="zh-CN" sz="2000" b="0" kern="10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0.729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15.6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312.7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36.5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63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000" kern="100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000" kern="100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385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2276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1344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亿年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时间复杂度计算案例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4-7</a:t>
            </a:r>
            <a:r>
              <a:rPr lang="zh-CN" altLang="zh-CN" dirty="0" smtClean="0"/>
              <a:t>】时间</a:t>
            </a:r>
            <a:r>
              <a:rPr lang="zh-CN" altLang="zh-CN" dirty="0"/>
              <a:t>复杂度</a:t>
            </a:r>
            <a:r>
              <a:rPr lang="en-US" altLang="zh-CN" dirty="0"/>
              <a:t>T(n)=O(1)</a:t>
            </a:r>
            <a:r>
              <a:rPr lang="zh-CN" altLang="zh-CN" dirty="0"/>
              <a:t>的情况，如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temp=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;</a:t>
            </a:r>
          </a:p>
          <a:p>
            <a:pPr lvl="2"/>
            <a:r>
              <a:rPr lang="en-US" altLang="zh-CN" dirty="0" err="1" smtClean="0"/>
              <a:t>i</a:t>
            </a:r>
            <a:r>
              <a:rPr lang="en-US" altLang="zh-CN" dirty="0" smtClean="0"/>
              <a:t>=j;</a:t>
            </a:r>
          </a:p>
          <a:p>
            <a:pPr lvl="2"/>
            <a:r>
              <a:rPr lang="en-US" altLang="zh-CN" dirty="0" smtClean="0"/>
              <a:t>j=temp</a:t>
            </a:r>
            <a:r>
              <a:rPr lang="en-US" altLang="zh-CN" dirty="0"/>
              <a:t>;</a:t>
            </a:r>
            <a:endParaRPr lang="zh-CN" altLang="zh-CN" dirty="0"/>
          </a:p>
          <a:p>
            <a:pPr lvl="2"/>
            <a:r>
              <a:rPr lang="zh-CN" altLang="zh-CN" dirty="0" smtClean="0"/>
              <a:t>以上语句</a:t>
            </a:r>
            <a:r>
              <a:rPr lang="zh-CN" altLang="zh-CN" dirty="0"/>
              <a:t>的频度均为</a:t>
            </a:r>
            <a:r>
              <a:rPr lang="en-US" altLang="zh-CN" dirty="0"/>
              <a:t>1</a:t>
            </a:r>
            <a:r>
              <a:rPr lang="zh-CN" altLang="zh-CN" dirty="0" smtClean="0"/>
              <a:t>，程序执行时间是与</a:t>
            </a:r>
            <a:r>
              <a:rPr lang="zh-CN" altLang="zh-CN" dirty="0"/>
              <a:t>问题规模</a:t>
            </a:r>
            <a:r>
              <a:rPr lang="en-US" altLang="zh-CN" dirty="0"/>
              <a:t>n</a:t>
            </a:r>
            <a:r>
              <a:rPr lang="zh-CN" altLang="zh-CN" dirty="0"/>
              <a:t>无关的常数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zh-CN" altLang="zh-CN" dirty="0" smtClean="0"/>
              <a:t>算法时间</a:t>
            </a:r>
            <a:r>
              <a:rPr lang="zh-CN" altLang="zh-CN" dirty="0"/>
              <a:t>复杂度为常数</a:t>
            </a:r>
            <a:r>
              <a:rPr lang="zh-CN" altLang="zh-CN" dirty="0" smtClean="0"/>
              <a:t>阶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zh-CN" altLang="zh-CN" dirty="0"/>
              <a:t>记作</a:t>
            </a:r>
            <a:r>
              <a:rPr lang="en-US" altLang="zh-CN" dirty="0"/>
              <a:t>T(n)=O(1)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如果算法执行时间</a:t>
            </a:r>
            <a:r>
              <a:rPr lang="zh-CN" altLang="zh-CN" dirty="0"/>
              <a:t>不</a:t>
            </a:r>
            <a:r>
              <a:rPr lang="zh-CN" altLang="zh-CN" dirty="0" smtClean="0"/>
              <a:t>随问题</a:t>
            </a:r>
            <a:r>
              <a:rPr lang="zh-CN" altLang="zh-CN" dirty="0"/>
              <a:t>规模</a:t>
            </a:r>
            <a:r>
              <a:rPr lang="en-US" altLang="zh-CN" dirty="0"/>
              <a:t>n</a:t>
            </a:r>
            <a:r>
              <a:rPr lang="zh-CN" altLang="zh-CN" dirty="0"/>
              <a:t>的增加而增长，即使</a:t>
            </a:r>
            <a:r>
              <a:rPr lang="zh-CN" altLang="zh-CN" dirty="0" smtClean="0"/>
              <a:t>算法有</a:t>
            </a:r>
            <a:r>
              <a:rPr lang="zh-CN" altLang="zh-CN" dirty="0"/>
              <a:t>上千条语句，其执行时间</a:t>
            </a:r>
            <a:r>
              <a:rPr lang="zh-CN" altLang="zh-CN" dirty="0" smtClean="0"/>
              <a:t>也是</a:t>
            </a:r>
            <a:r>
              <a:rPr lang="zh-CN" altLang="zh-CN" dirty="0"/>
              <a:t>一个较大的</a:t>
            </a:r>
            <a:r>
              <a:rPr lang="zh-CN" altLang="zh-CN" dirty="0" smtClean="0"/>
              <a:t>常数。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的基本特征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）有穷</a:t>
            </a:r>
            <a:r>
              <a:rPr lang="zh-CN" altLang="zh-CN" dirty="0" smtClean="0"/>
              <a:t>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算法有</a:t>
            </a:r>
            <a:r>
              <a:rPr lang="zh-CN" altLang="en-US" dirty="0"/>
              <a:t>明确的开始和</a:t>
            </a:r>
            <a:r>
              <a:rPr lang="zh-CN" altLang="en-US" dirty="0" smtClean="0"/>
              <a:t>结束，并且</a:t>
            </a:r>
            <a:r>
              <a:rPr lang="zh-CN" altLang="zh-CN" dirty="0" smtClean="0"/>
              <a:t>在</a:t>
            </a:r>
            <a:r>
              <a:rPr lang="zh-CN" altLang="zh-CN" b="1" dirty="0">
                <a:solidFill>
                  <a:srgbClr val="C00000"/>
                </a:solidFill>
              </a:rPr>
              <a:t>有穷</a:t>
            </a:r>
            <a:r>
              <a:rPr lang="zh-CN" altLang="zh-CN" b="1" dirty="0" smtClean="0">
                <a:solidFill>
                  <a:srgbClr val="C00000"/>
                </a:solidFill>
              </a:rPr>
              <a:t>步</a:t>
            </a:r>
            <a:r>
              <a:rPr lang="zh-CN" altLang="zh-CN" dirty="0" smtClean="0">
                <a:solidFill>
                  <a:srgbClr val="C00000"/>
                </a:solidFill>
              </a:rPr>
              <a:t>后结束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确定性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算法必须无</a:t>
            </a:r>
            <a:r>
              <a:rPr lang="zh-CN" altLang="zh-CN" dirty="0"/>
              <a:t>二义性，不会产生理解偏差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算法任何</a:t>
            </a:r>
            <a:r>
              <a:rPr lang="zh-CN" altLang="zh-CN" dirty="0"/>
              <a:t>时候都</a:t>
            </a:r>
            <a:r>
              <a:rPr lang="zh-CN" altLang="zh-CN" dirty="0" smtClean="0"/>
              <a:t>只有一</a:t>
            </a:r>
            <a:r>
              <a:rPr lang="zh-CN" altLang="zh-CN" dirty="0"/>
              <a:t>条执行路径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 smtClean="0"/>
              <a:t>可行性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算法描述</a:t>
            </a:r>
            <a:r>
              <a:rPr lang="zh-CN" altLang="zh-CN" dirty="0"/>
              <a:t>的</a:t>
            </a:r>
            <a:r>
              <a:rPr lang="zh-CN" altLang="zh-CN" dirty="0" smtClean="0"/>
              <a:t>操作可以</a:t>
            </a:r>
            <a:r>
              <a:rPr lang="zh-CN" altLang="zh-CN" dirty="0"/>
              <a:t>通过</a:t>
            </a:r>
            <a:r>
              <a:rPr lang="zh-CN" altLang="zh-CN" dirty="0" smtClean="0"/>
              <a:t>基本运算</a:t>
            </a:r>
            <a:r>
              <a:rPr lang="zh-CN" altLang="zh-CN" dirty="0"/>
              <a:t>实现。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zh-CN" altLang="zh-CN" dirty="0" smtClean="0"/>
              <a:t>输入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有</a:t>
            </a:r>
            <a:r>
              <a:rPr lang="en-US" altLang="zh-CN" dirty="0" smtClean="0"/>
              <a:t>0</a:t>
            </a:r>
            <a:r>
              <a:rPr lang="zh-CN" altLang="en-US" dirty="0" smtClean="0"/>
              <a:t>个</a:t>
            </a:r>
            <a:r>
              <a:rPr lang="zh-CN" altLang="zh-CN" dirty="0" smtClean="0"/>
              <a:t>或</a:t>
            </a:r>
            <a:r>
              <a:rPr lang="zh-CN" altLang="zh-CN" dirty="0"/>
              <a:t>多个</a:t>
            </a:r>
            <a:r>
              <a:rPr lang="zh-CN" altLang="zh-CN" dirty="0" smtClean="0"/>
              <a:t>输入。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有些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在</a:t>
            </a:r>
            <a:r>
              <a:rPr lang="zh-CN" altLang="zh-CN" dirty="0"/>
              <a:t>算法</a:t>
            </a:r>
            <a:r>
              <a:rPr lang="zh-CN" altLang="zh-CN" dirty="0" smtClean="0"/>
              <a:t>执行中</a:t>
            </a:r>
            <a:r>
              <a:rPr lang="zh-CN" altLang="zh-CN" dirty="0"/>
              <a:t>输入</a:t>
            </a:r>
            <a:r>
              <a:rPr lang="zh-CN" altLang="zh-CN" dirty="0" smtClean="0"/>
              <a:t>，有的</a:t>
            </a:r>
            <a:r>
              <a:rPr lang="zh-CN" altLang="en-US" dirty="0" smtClean="0"/>
              <a:t>数据</a:t>
            </a:r>
            <a:r>
              <a:rPr lang="zh-CN" altLang="zh-CN" dirty="0" smtClean="0"/>
              <a:t>嵌入</a:t>
            </a:r>
            <a:r>
              <a:rPr lang="zh-CN" altLang="zh-CN" dirty="0"/>
              <a:t>在算法之中。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zh-CN" altLang="zh-CN" dirty="0" smtClean="0"/>
              <a:t>输出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算法</a:t>
            </a:r>
            <a:r>
              <a:rPr lang="zh-CN" altLang="zh-CN" dirty="0"/>
              <a:t>有</a:t>
            </a:r>
            <a:r>
              <a:rPr lang="en-US" altLang="zh-CN" dirty="0"/>
              <a:t>1</a:t>
            </a:r>
            <a:r>
              <a:rPr lang="zh-CN" altLang="zh-CN" dirty="0"/>
              <a:t>个或多个</a:t>
            </a:r>
            <a:r>
              <a:rPr lang="zh-CN" altLang="zh-CN" dirty="0" smtClean="0"/>
              <a:t>输出。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不同输入</a:t>
            </a:r>
            <a:r>
              <a:rPr lang="zh-CN" altLang="en-US" dirty="0" smtClean="0"/>
              <a:t>有</a:t>
            </a:r>
            <a:r>
              <a:rPr lang="zh-CN" altLang="zh-CN" dirty="0" smtClean="0"/>
              <a:t>不同输出</a:t>
            </a:r>
            <a:r>
              <a:rPr lang="zh-CN" altLang="zh-CN" dirty="0"/>
              <a:t>，但是</a:t>
            </a:r>
            <a:r>
              <a:rPr lang="zh-CN" altLang="zh-CN" dirty="0" smtClean="0"/>
              <a:t>相同输入</a:t>
            </a:r>
            <a:r>
              <a:rPr lang="zh-CN" altLang="zh-CN" dirty="0"/>
              <a:t>必须产生</a:t>
            </a:r>
            <a:r>
              <a:rPr lang="zh-CN" altLang="zh-CN" dirty="0" smtClean="0"/>
              <a:t>相同输出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147884" y="737762"/>
            <a:ext cx="3080729" cy="516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7113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4-8</a:t>
            </a:r>
            <a:r>
              <a:rPr lang="zh-CN" altLang="zh-CN" dirty="0" smtClean="0"/>
              <a:t>】时间</a:t>
            </a:r>
            <a:r>
              <a:rPr lang="zh-CN" altLang="zh-CN" dirty="0"/>
              <a:t>复杂度</a:t>
            </a:r>
            <a:r>
              <a:rPr lang="en-US" altLang="zh-CN" dirty="0"/>
              <a:t>T(n)=O(n)</a:t>
            </a:r>
            <a:r>
              <a:rPr lang="zh-CN" altLang="zh-CN" dirty="0"/>
              <a:t>的</a:t>
            </a:r>
            <a:r>
              <a:rPr lang="zh-CN" altLang="zh-CN" dirty="0" smtClean="0"/>
              <a:t>情况。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以上</a:t>
            </a:r>
            <a:r>
              <a:rPr lang="zh-CN" altLang="zh-CN" dirty="0"/>
              <a:t>算法的时间复杂度为：</a:t>
            </a:r>
            <a:r>
              <a:rPr lang="en-US" altLang="zh-CN" dirty="0"/>
              <a:t>T(n)=2+n+3(n-1)=4n-1=O(n)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45801186"/>
              </p:ext>
            </p:extLst>
          </p:nvPr>
        </p:nvGraphicFramePr>
        <p:xfrm>
          <a:off x="891332" y="1161866"/>
          <a:ext cx="10910807" cy="1730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552"/>
                <a:gridCol w="3421980"/>
                <a:gridCol w="6785275"/>
              </a:tblGrid>
              <a:tr h="173019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a=0; b=1;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for (i=2; i&lt;=n; i++)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66675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{   s=a+b;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b=a;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a=s;   }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4-9</a:t>
            </a:r>
            <a:r>
              <a:rPr lang="zh-CN" altLang="zh-CN" dirty="0" smtClean="0"/>
              <a:t>】时间</a:t>
            </a:r>
            <a:r>
              <a:rPr lang="zh-CN" altLang="zh-CN" dirty="0"/>
              <a:t>复杂度</a:t>
            </a:r>
            <a:r>
              <a:rPr lang="en-US" altLang="zh-CN" dirty="0"/>
              <a:t>T(n)=</a:t>
            </a:r>
            <a:r>
              <a:rPr lang="en-US" altLang="zh-CN" dirty="0" smtClean="0"/>
              <a:t>O(log n</a:t>
            </a:r>
            <a:r>
              <a:rPr lang="en-US" altLang="zh-CN" dirty="0"/>
              <a:t>)</a:t>
            </a:r>
            <a:r>
              <a:rPr lang="zh-CN" altLang="zh-CN" dirty="0"/>
              <a:t>的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/>
              <a:t>设语句</a:t>
            </a:r>
            <a:r>
              <a:rPr lang="en-US" altLang="zh-CN" dirty="0"/>
              <a:t>2</a:t>
            </a:r>
            <a:r>
              <a:rPr lang="zh-CN" altLang="zh-CN" dirty="0"/>
              <a:t>的频度</a:t>
            </a:r>
            <a:r>
              <a:rPr lang="zh-CN" altLang="zh-CN" dirty="0" smtClean="0"/>
              <a:t>是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f(n</a:t>
            </a:r>
            <a:r>
              <a:rPr lang="en-US" altLang="zh-CN" dirty="0"/>
              <a:t>)</a:t>
            </a:r>
            <a:r>
              <a:rPr lang="zh-CN" altLang="zh-CN" dirty="0" smtClean="0"/>
              <a:t>，</a:t>
            </a:r>
            <a:r>
              <a:rPr lang="en-US" altLang="zh-CN" dirty="0" smtClean="0"/>
              <a:t>f(n</a:t>
            </a:r>
            <a:r>
              <a:rPr lang="en-US" altLang="zh-CN" dirty="0"/>
              <a:t>)&lt;=n</a:t>
            </a:r>
            <a:r>
              <a:rPr lang="zh-CN" altLang="zh-CN" dirty="0"/>
              <a:t>，</a:t>
            </a:r>
            <a:r>
              <a:rPr lang="en-US" altLang="zh-CN" dirty="0"/>
              <a:t>f(n)&lt;=</a:t>
            </a:r>
            <a:r>
              <a:rPr lang="en-US" altLang="zh-CN" dirty="0" smtClean="0"/>
              <a:t>log n</a:t>
            </a:r>
            <a:r>
              <a:rPr lang="zh-CN" altLang="zh-CN" dirty="0"/>
              <a:t>，取最大值</a:t>
            </a:r>
            <a:r>
              <a:rPr lang="en-US" altLang="zh-CN" dirty="0"/>
              <a:t>f(n)=</a:t>
            </a:r>
            <a:r>
              <a:rPr lang="en-US" altLang="zh-CN" dirty="0" smtClean="0"/>
              <a:t>log n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算法</a:t>
            </a:r>
            <a:r>
              <a:rPr lang="zh-CN" altLang="zh-CN" dirty="0"/>
              <a:t>的时间复杂度为：</a:t>
            </a:r>
            <a:r>
              <a:rPr lang="en-US" altLang="zh-CN" dirty="0"/>
              <a:t>T(n)=</a:t>
            </a:r>
            <a:r>
              <a:rPr lang="en-US" altLang="zh-CN" dirty="0" smtClean="0"/>
              <a:t>O(log n)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9909018"/>
              </p:ext>
            </p:extLst>
          </p:nvPr>
        </p:nvGraphicFramePr>
        <p:xfrm>
          <a:off x="878145" y="1176041"/>
          <a:ext cx="10530589" cy="1067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4907"/>
                <a:gridCol w="2884850"/>
                <a:gridCol w="6650832"/>
              </a:tblGrid>
              <a:tr h="1067429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i=1; 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 (i&lt;=n)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i=i*2;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=f(n)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计算频度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=n-1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4-10</a:t>
            </a:r>
            <a:r>
              <a:rPr lang="zh-CN" altLang="zh-CN" dirty="0" smtClean="0"/>
              <a:t>】时间</a:t>
            </a:r>
            <a:r>
              <a:rPr lang="zh-CN" altLang="zh-CN" dirty="0"/>
              <a:t>复杂度</a:t>
            </a:r>
            <a:r>
              <a:rPr lang="en-US" altLang="zh-CN" dirty="0"/>
              <a:t>T(n)=O(n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zh-CN" dirty="0"/>
              <a:t>的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以上算法的时间复杂度为：</a:t>
            </a:r>
            <a:r>
              <a:rPr lang="en-US" altLang="zh-CN" dirty="0"/>
              <a:t>T(n)=2n</a:t>
            </a:r>
            <a:r>
              <a:rPr lang="en-US" altLang="zh-CN" baseline="30000" dirty="0"/>
              <a:t>2</a:t>
            </a:r>
            <a:r>
              <a:rPr lang="en-US" altLang="zh-CN" dirty="0"/>
              <a:t>+n+1 =O(n</a:t>
            </a:r>
            <a:r>
              <a:rPr lang="en-US" altLang="zh-CN" baseline="30000" dirty="0"/>
              <a:t>2</a:t>
            </a:r>
            <a:r>
              <a:rPr lang="en-US" altLang="zh-CN" dirty="0"/>
              <a:t>) 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算法</a:t>
            </a:r>
            <a:r>
              <a:rPr lang="zh-CN" altLang="zh-CN" dirty="0"/>
              <a:t>时间复杂度为：</a:t>
            </a:r>
            <a:r>
              <a:rPr lang="en-US" altLang="zh-CN" dirty="0"/>
              <a:t>T(n)=O(n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4412891"/>
              </p:ext>
            </p:extLst>
          </p:nvPr>
        </p:nvGraphicFramePr>
        <p:xfrm>
          <a:off x="846247" y="1184903"/>
          <a:ext cx="10913361" cy="1377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4841"/>
                <a:gridCol w="3463022"/>
                <a:gridCol w="6765498"/>
              </a:tblGrid>
              <a:tr h="137754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(1)</a:t>
                      </a:r>
                      <a:endParaRPr lang="zh-CN" sz="2000" kern="10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(2)</a:t>
                      </a:r>
                      <a:endParaRPr lang="zh-CN" sz="2000" kern="10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(3)</a:t>
                      </a:r>
                      <a:endParaRPr lang="zh-CN" sz="2000" kern="100">
                        <a:effectLst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(4)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sum=0</a:t>
                      </a:r>
                      <a:r>
                        <a:rPr lang="zh-CN" sz="2000" kern="0">
                          <a:effectLst/>
                        </a:rPr>
                        <a:t>；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for (i=1; i&lt;=n; i++)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  for (j=1; j&lt;=n; j++)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  sum++;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=1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en-US" sz="2000" kern="0" baseline="3000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/* </a:t>
                      </a:r>
                      <a:r>
                        <a:rPr lang="zh-CN" sz="2000" kern="0">
                          <a:effectLst/>
                        </a:rPr>
                        <a:t>计算频度</a:t>
                      </a:r>
                      <a:r>
                        <a:rPr lang="en-US" sz="2000" kern="0">
                          <a:effectLst/>
                        </a:rPr>
                        <a:t>=n</a:t>
                      </a:r>
                      <a:r>
                        <a:rPr lang="en-US" sz="2000" kern="0" baseline="30000">
                          <a:effectLst/>
                        </a:rPr>
                        <a:t>2</a:t>
                      </a:r>
                      <a:r>
                        <a:rPr lang="zh-CN" sz="2000" kern="0">
                          <a:effectLst/>
                        </a:rPr>
                        <a:t>次</a:t>
                      </a:r>
                      <a:r>
                        <a:rPr lang="en-US" sz="2000" kern="0">
                          <a:effectLst/>
                        </a:rPr>
                        <a:t> */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4.1.4  </a:t>
            </a:r>
            <a:r>
              <a:rPr lang="zh-CN" altLang="en-US" smtClean="0"/>
              <a:t>算法复杂度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算法</a:t>
            </a:r>
            <a:r>
              <a:rPr lang="zh-CN" altLang="zh-CN" b="1" dirty="0"/>
              <a:t>的空间复杂度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算法空间</a:t>
            </a:r>
            <a:r>
              <a:rPr lang="zh-CN" altLang="zh-CN" dirty="0"/>
              <a:t>复杂</a:t>
            </a:r>
            <a:r>
              <a:rPr lang="zh-CN" altLang="zh-CN" dirty="0" smtClean="0"/>
              <a:t>度指程序从</a:t>
            </a:r>
            <a:r>
              <a:rPr lang="zh-CN" altLang="zh-CN" dirty="0"/>
              <a:t>开始运行到结束所需的存储空间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算法空间复杂度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）固定</a:t>
            </a:r>
            <a:r>
              <a:rPr lang="zh-CN" altLang="zh-CN" dirty="0" smtClean="0"/>
              <a:t>部分</a:t>
            </a:r>
            <a:endParaRPr lang="en-US" altLang="zh-CN" dirty="0" smtClean="0"/>
          </a:p>
          <a:p>
            <a:pPr lvl="3"/>
            <a:r>
              <a:rPr lang="zh-CN" altLang="en-US" dirty="0"/>
              <a:t>如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程序代码</a:t>
            </a:r>
            <a:r>
              <a:rPr lang="zh-CN" altLang="zh-CN" dirty="0"/>
              <a:t>、常量、简单</a:t>
            </a:r>
            <a:r>
              <a:rPr lang="zh-CN" altLang="zh-CN" dirty="0" smtClean="0"/>
              <a:t>变量</a:t>
            </a:r>
            <a:r>
              <a:rPr lang="zh-CN" altLang="en-US" dirty="0" smtClean="0"/>
              <a:t>等</a:t>
            </a:r>
            <a:r>
              <a:rPr lang="zh-CN" altLang="zh-CN" dirty="0" smtClean="0"/>
              <a:t>占</a:t>
            </a:r>
            <a:r>
              <a:rPr lang="zh-CN" altLang="en-US" dirty="0" smtClean="0"/>
              <a:t>用</a:t>
            </a:r>
            <a:r>
              <a:rPr lang="zh-CN" altLang="zh-CN" dirty="0" smtClean="0"/>
              <a:t>空间</a:t>
            </a:r>
            <a:r>
              <a:rPr lang="zh-CN" altLang="zh-CN" dirty="0"/>
              <a:t>。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可变部分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如，</a:t>
            </a:r>
            <a:r>
              <a:rPr lang="zh-CN" altLang="zh-CN" dirty="0" smtClean="0"/>
              <a:t>处理</a:t>
            </a:r>
            <a:r>
              <a:rPr lang="zh-CN" altLang="zh-CN" dirty="0"/>
              <a:t>数据的</a:t>
            </a:r>
            <a:r>
              <a:rPr lang="zh-CN" altLang="zh-CN" dirty="0" smtClean="0"/>
              <a:t>大小</a:t>
            </a:r>
            <a:r>
              <a:rPr lang="zh-CN" altLang="en-US" dirty="0" smtClean="0"/>
              <a:t>与问题</a:t>
            </a:r>
            <a:r>
              <a:rPr lang="zh-CN" altLang="zh-CN" dirty="0" smtClean="0"/>
              <a:t>规模</a:t>
            </a:r>
            <a:r>
              <a:rPr lang="zh-CN" altLang="zh-CN" dirty="0"/>
              <a:t>有关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 smtClean="0"/>
          </a:p>
          <a:p>
            <a:pPr lvl="1"/>
            <a:r>
              <a:rPr lang="zh-CN" altLang="zh-CN" dirty="0" smtClean="0"/>
              <a:t>空间复杂度与时间复杂度计算方法相似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空间复杂度分析相对简单，所以一般主要讨论时间复杂度。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5007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88895449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013111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84958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79056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6500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42019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递归与迭代的区别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28497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递归与迭代的应用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01311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768564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递归算法思想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594363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711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递归</a:t>
            </a:r>
            <a:r>
              <a:rPr lang="zh-CN" altLang="zh-CN" b="1" dirty="0"/>
              <a:t>的概念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递归指</a:t>
            </a:r>
            <a:r>
              <a:rPr lang="zh-CN" altLang="zh-CN" b="1" dirty="0">
                <a:solidFill>
                  <a:srgbClr val="C00000"/>
                </a:solidFill>
              </a:rPr>
              <a:t>函数调用自身的方法</a:t>
            </a:r>
            <a:r>
              <a:rPr lang="zh-CN" altLang="zh-CN" dirty="0" smtClean="0">
                <a:solidFill>
                  <a:srgbClr val="C00000"/>
                </a:solidFill>
              </a:rPr>
              <a:t>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递归常用</a:t>
            </a:r>
            <a:r>
              <a:rPr lang="zh-CN" altLang="zh-CN" dirty="0"/>
              <a:t>于描述以</a:t>
            </a:r>
            <a:r>
              <a:rPr lang="zh-CN" altLang="zh-CN" b="1" dirty="0">
                <a:solidFill>
                  <a:srgbClr val="C00000"/>
                </a:solidFill>
              </a:rPr>
              <a:t>自相似</a:t>
            </a:r>
            <a:r>
              <a:rPr lang="zh-CN" altLang="zh-CN" dirty="0"/>
              <a:t>方法</a:t>
            </a:r>
            <a:r>
              <a:rPr lang="zh-CN" altLang="zh-CN" b="1" dirty="0">
                <a:solidFill>
                  <a:srgbClr val="C00000"/>
                </a:solidFill>
              </a:rPr>
              <a:t>重复</a:t>
            </a:r>
            <a:r>
              <a:rPr lang="zh-CN" altLang="zh-CN" dirty="0"/>
              <a:t>事物的过程。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4-11</a:t>
            </a:r>
            <a:r>
              <a:rPr lang="zh-CN" altLang="zh-CN" dirty="0" smtClean="0"/>
              <a:t>】德罗斯特</a:t>
            </a:r>
            <a:r>
              <a:rPr lang="zh-CN" altLang="zh-CN" dirty="0"/>
              <a:t>效应</a:t>
            </a:r>
            <a:r>
              <a:rPr lang="zh-CN" altLang="zh-CN" sz="1800" dirty="0"/>
              <a:t>（</a:t>
            </a:r>
            <a:r>
              <a:rPr lang="en-US" altLang="zh-CN" sz="1800" dirty="0" err="1"/>
              <a:t>Droste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effect</a:t>
            </a:r>
            <a:r>
              <a:rPr lang="zh-CN" altLang="zh-CN" sz="1800" dirty="0" smtClean="0"/>
              <a:t>）</a:t>
            </a:r>
            <a:r>
              <a:rPr lang="zh-CN" altLang="zh-CN" dirty="0"/>
              <a:t>是递归的一种视觉</a:t>
            </a:r>
            <a:r>
              <a:rPr lang="zh-CN" altLang="zh-CN" dirty="0" smtClean="0"/>
              <a:t>形式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21354" y="3094615"/>
            <a:ext cx="3542561" cy="2530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3189766"/>
            <a:ext cx="7336465" cy="36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6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4-12</a:t>
            </a:r>
            <a:r>
              <a:rPr lang="zh-CN" altLang="zh-CN" dirty="0" smtClean="0"/>
              <a:t>】语言中</a:t>
            </a:r>
            <a:r>
              <a:rPr lang="zh-CN" altLang="en-US" dirty="0" smtClean="0"/>
              <a:t>的</a:t>
            </a:r>
            <a:r>
              <a:rPr lang="zh-CN" altLang="zh-CN" dirty="0" smtClean="0"/>
              <a:t>递归现象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童年</a:t>
            </a:r>
            <a:r>
              <a:rPr lang="zh-CN" altLang="zh-CN" dirty="0"/>
              <a:t>时，小孩央求大人讲故事，</a:t>
            </a:r>
            <a:r>
              <a:rPr lang="zh-CN" altLang="zh-CN" dirty="0" smtClean="0"/>
              <a:t>大人会</a:t>
            </a:r>
            <a:r>
              <a:rPr lang="zh-CN" altLang="zh-CN" dirty="0"/>
              <a:t>讲这样的故事：</a:t>
            </a:r>
            <a:r>
              <a:rPr lang="zh-CN" altLang="zh-CN" dirty="0">
                <a:solidFill>
                  <a:srgbClr val="7030A0"/>
                </a:solidFill>
              </a:rPr>
              <a:t>从前有座山，山上有个庙，庙里有个老和尚和小和尚，老和尚给小和尚讲故事，讲的是：从前有座山，山上有个庙，……</a:t>
            </a:r>
            <a:r>
              <a:rPr lang="zh-CN" altLang="zh-CN" dirty="0" smtClean="0">
                <a:solidFill>
                  <a:srgbClr val="7030A0"/>
                </a:solidFill>
              </a:rPr>
              <a:t>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lvl="1"/>
            <a:r>
              <a:rPr lang="zh-CN" altLang="en-US" dirty="0" smtClean="0"/>
              <a:t>乔姆斯基指出：</a:t>
            </a:r>
            <a:r>
              <a:rPr lang="zh-CN" altLang="en-US" dirty="0" smtClean="0">
                <a:solidFill>
                  <a:srgbClr val="C00000"/>
                </a:solidFill>
              </a:rPr>
              <a:t>递归性</a:t>
            </a:r>
            <a:r>
              <a:rPr lang="zh-CN" altLang="en-US" dirty="0">
                <a:solidFill>
                  <a:srgbClr val="C00000"/>
                </a:solidFill>
              </a:rPr>
              <a:t>是人类语言至关重要的特性</a:t>
            </a:r>
            <a:r>
              <a:rPr lang="zh-CN" altLang="en-US" dirty="0" smtClean="0">
                <a:solidFill>
                  <a:srgbClr val="C00000"/>
                </a:solidFill>
              </a:rPr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15286" y="2637067"/>
            <a:ext cx="10374201" cy="42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4-13</a:t>
            </a:r>
            <a:r>
              <a:rPr lang="zh-CN" altLang="zh-CN" dirty="0" smtClean="0"/>
              <a:t>】递归现象广泛</a:t>
            </a:r>
            <a:r>
              <a:rPr lang="zh-CN" altLang="zh-CN" dirty="0"/>
              <a:t>存在于音乐中，如法国作曲家</a:t>
            </a:r>
            <a:r>
              <a:rPr lang="zh-CN" altLang="zh-CN" dirty="0" smtClean="0"/>
              <a:t>拉威尔的</a:t>
            </a:r>
            <a:r>
              <a:rPr lang="zh-CN" altLang="zh-CN" dirty="0"/>
              <a:t>《波丽露舞曲》，在持续</a:t>
            </a:r>
            <a:r>
              <a:rPr lang="en-US" altLang="zh-CN" dirty="0"/>
              <a:t>15</a:t>
            </a:r>
            <a:r>
              <a:rPr lang="zh-CN" altLang="zh-CN" dirty="0"/>
              <a:t>分钟时间里，音乐的节奏从头到尾都一样，主旋律不断反复演奏了</a:t>
            </a:r>
            <a:r>
              <a:rPr lang="en-US" altLang="zh-CN" dirty="0"/>
              <a:t>9</a:t>
            </a:r>
            <a:r>
              <a:rPr lang="zh-CN" altLang="zh-CN" dirty="0"/>
              <a:t>次，音乐</a:t>
            </a:r>
            <a:r>
              <a:rPr lang="zh-CN" altLang="zh-CN" dirty="0" smtClean="0"/>
              <a:t>强度从头到尾</a:t>
            </a:r>
            <a:r>
              <a:rPr lang="zh-CN" altLang="zh-CN" dirty="0"/>
              <a:t>慢慢渐强。整部作品反复演奏相同的旋律，表现出强烈的递归结构特点。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img3.imgtn.bdimg.com/it/u=484633843,2075444456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4332"/>
          <a:stretch/>
        </p:blipFill>
        <p:spPr>
          <a:xfrm>
            <a:off x="0" y="2219468"/>
            <a:ext cx="12192000" cy="3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640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的定义与方法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在函数定义</a:t>
            </a:r>
            <a:r>
              <a:rPr lang="zh-CN" altLang="zh-CN"/>
              <a:t>中出现了</a:t>
            </a:r>
            <a:r>
              <a:rPr lang="zh-CN" altLang="zh-CN">
                <a:solidFill>
                  <a:srgbClr val="C00000"/>
                </a:solidFill>
              </a:rPr>
              <a:t>对自己本身的调用</a:t>
            </a:r>
            <a:r>
              <a:rPr lang="zh-CN" altLang="zh-CN"/>
              <a:t>，称为直接递归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en-US" smtClean="0"/>
              <a:t>如果</a:t>
            </a:r>
            <a:r>
              <a:rPr lang="zh-CN" altLang="zh-CN" smtClean="0"/>
              <a:t>函数</a:t>
            </a:r>
            <a:r>
              <a:rPr lang="zh-CN" altLang="zh-CN"/>
              <a:t>形成了环状调用链</a:t>
            </a:r>
            <a:r>
              <a:rPr lang="zh-CN" altLang="zh-CN" smtClean="0"/>
              <a:t>，称为</a:t>
            </a:r>
            <a:r>
              <a:rPr lang="zh-CN" altLang="zh-CN"/>
              <a:t>间接递归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递归思想：</a:t>
            </a:r>
            <a:endParaRPr lang="en-US" altLang="zh-CN" smtClean="0"/>
          </a:p>
          <a:p>
            <a:pPr lvl="2"/>
            <a:r>
              <a:rPr lang="zh-CN" altLang="zh-CN" smtClean="0"/>
              <a:t>将大型复杂问题分解成规模</a:t>
            </a:r>
            <a:r>
              <a:rPr lang="zh-CN" altLang="zh-CN"/>
              <a:t>更</a:t>
            </a:r>
            <a:r>
              <a:rPr lang="zh-CN" altLang="zh-CN" smtClean="0"/>
              <a:t>小、</a:t>
            </a:r>
            <a:r>
              <a:rPr lang="zh-CN" altLang="zh-CN"/>
              <a:t>与原问题有相同解法的子问题来求解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只需要</a:t>
            </a:r>
            <a:r>
              <a:rPr lang="zh-CN" altLang="zh-CN" smtClean="0"/>
              <a:t>少量程序</a:t>
            </a:r>
            <a:r>
              <a:rPr lang="zh-CN" altLang="zh-CN"/>
              <a:t>，就可以描述解题</a:t>
            </a:r>
            <a:r>
              <a:rPr lang="zh-CN" altLang="zh-CN" smtClean="0"/>
              <a:t>过程的</a:t>
            </a:r>
            <a:r>
              <a:rPr lang="zh-CN" altLang="zh-CN"/>
              <a:t>多次重复计算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b="1">
                <a:solidFill>
                  <a:srgbClr val="C00000"/>
                </a:solidFill>
              </a:rPr>
              <a:t>递归的执行分为递推和回溯两个阶段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在</a:t>
            </a:r>
            <a:r>
              <a:rPr lang="zh-CN" altLang="zh-CN"/>
              <a:t>递推阶段，将较复杂</a:t>
            </a:r>
            <a:r>
              <a:rPr lang="zh-CN" altLang="zh-CN" smtClean="0"/>
              <a:t>问题的</a:t>
            </a:r>
            <a:r>
              <a:rPr lang="zh-CN" altLang="zh-CN"/>
              <a:t>求解，递推到比原问题更</a:t>
            </a:r>
            <a:r>
              <a:rPr lang="zh-CN" altLang="zh-CN" smtClean="0"/>
              <a:t>简单的</a:t>
            </a:r>
            <a:r>
              <a:rPr lang="zh-CN" altLang="zh-CN"/>
              <a:t>子</a:t>
            </a:r>
            <a:r>
              <a:rPr lang="zh-CN" altLang="zh-CN" smtClean="0"/>
              <a:t>问题求解。</a:t>
            </a:r>
            <a:endParaRPr lang="en-US" altLang="zh-CN" smtClean="0"/>
          </a:p>
          <a:p>
            <a:pPr lvl="2"/>
            <a:r>
              <a:rPr lang="zh-CN" altLang="zh-CN" smtClean="0"/>
              <a:t>递归必须有</a:t>
            </a:r>
            <a:r>
              <a:rPr lang="zh-CN" altLang="zh-CN"/>
              <a:t>终止递推的</a:t>
            </a:r>
            <a:r>
              <a:rPr lang="zh-CN" altLang="zh-CN" b="1">
                <a:solidFill>
                  <a:srgbClr val="C00000"/>
                </a:solidFill>
              </a:rPr>
              <a:t>边界条件</a:t>
            </a:r>
            <a:r>
              <a:rPr lang="zh-CN" altLang="zh-CN"/>
              <a:t>，</a:t>
            </a:r>
            <a:r>
              <a:rPr lang="zh-CN" altLang="zh-CN" smtClean="0"/>
              <a:t>否则将</a:t>
            </a:r>
            <a:r>
              <a:rPr lang="zh-CN" altLang="zh-CN"/>
              <a:t>陷入无限</a:t>
            </a:r>
            <a:r>
              <a:rPr lang="zh-CN" altLang="zh-CN" smtClean="0"/>
              <a:t>循环中。</a:t>
            </a:r>
            <a:endParaRPr lang="en-US" altLang="zh-CN" smtClean="0"/>
          </a:p>
          <a:p>
            <a:pPr lvl="2"/>
            <a:r>
              <a:rPr lang="zh-CN" altLang="zh-CN" smtClean="0"/>
              <a:t>回溯阶段利用</a:t>
            </a:r>
            <a:r>
              <a:rPr lang="zh-CN" altLang="zh-CN" b="1">
                <a:solidFill>
                  <a:srgbClr val="C00000"/>
                </a:solidFill>
              </a:rPr>
              <a:t>基本公式</a:t>
            </a:r>
            <a:r>
              <a:rPr lang="zh-CN" altLang="zh-CN"/>
              <a:t>进行计算，逐级回溯，依次得到复杂问题的解。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4-14</a:t>
            </a:r>
            <a:r>
              <a:rPr lang="zh-CN" altLang="zh-CN" dirty="0" smtClean="0"/>
              <a:t>】怎样移动</a:t>
            </a:r>
            <a:r>
              <a:rPr lang="en-US" altLang="zh-CN" dirty="0"/>
              <a:t>100</a:t>
            </a:r>
            <a:r>
              <a:rPr lang="zh-CN" altLang="zh-CN" dirty="0"/>
              <a:t>个箱子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首先</a:t>
            </a:r>
            <a:r>
              <a:rPr lang="zh-CN" altLang="zh-CN" dirty="0"/>
              <a:t>移动</a:t>
            </a:r>
            <a:r>
              <a:rPr lang="en-US" altLang="zh-CN" dirty="0"/>
              <a:t>1</a:t>
            </a:r>
            <a:r>
              <a:rPr lang="zh-CN" altLang="zh-CN" dirty="0"/>
              <a:t>个箱子，并记下它移动的位置</a:t>
            </a:r>
            <a:r>
              <a:rPr lang="zh-CN" altLang="zh-CN" sz="1800" dirty="0"/>
              <a:t>（边界条件）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然后</a:t>
            </a:r>
            <a:r>
              <a:rPr lang="zh-CN" altLang="zh-CN" dirty="0"/>
              <a:t>再移动其余</a:t>
            </a:r>
            <a:r>
              <a:rPr lang="en-US" altLang="zh-CN" dirty="0"/>
              <a:t>99</a:t>
            </a:r>
            <a:r>
              <a:rPr lang="zh-CN" altLang="zh-CN" dirty="0"/>
              <a:t>个箱子，</a:t>
            </a:r>
            <a:r>
              <a:rPr lang="zh-CN" altLang="zh-CN" dirty="0" smtClean="0"/>
              <a:t>问题变为</a:t>
            </a:r>
            <a:r>
              <a:rPr lang="zh-CN" altLang="zh-CN" dirty="0"/>
              <a:t>怎样移动</a:t>
            </a:r>
            <a:r>
              <a:rPr lang="en-US" altLang="zh-CN" dirty="0"/>
              <a:t>1</a:t>
            </a:r>
            <a:r>
              <a:rPr lang="zh-CN" altLang="zh-CN" dirty="0"/>
              <a:t>个箱子</a:t>
            </a:r>
            <a:r>
              <a:rPr lang="zh-CN" altLang="zh-CN" sz="1800" dirty="0"/>
              <a:t>（基本公式）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4-15</a:t>
            </a:r>
            <a:r>
              <a:rPr lang="zh-CN" altLang="zh-CN" dirty="0" smtClean="0"/>
              <a:t>】集合论</a:t>
            </a:r>
            <a:r>
              <a:rPr lang="zh-CN" altLang="zh-CN" dirty="0"/>
              <a:t>对自然数的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zh-CN" dirty="0"/>
              <a:t>是一个自然数</a:t>
            </a:r>
            <a:r>
              <a:rPr lang="zh-CN" altLang="zh-CN" sz="1800" dirty="0"/>
              <a:t>（边界条件</a:t>
            </a:r>
            <a:r>
              <a:rPr lang="zh-CN" altLang="zh-CN" sz="1800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每个</a:t>
            </a:r>
            <a:r>
              <a:rPr lang="zh-CN" altLang="zh-CN" dirty="0"/>
              <a:t>自然数都有一个</a:t>
            </a:r>
            <a:r>
              <a:rPr lang="zh-CN" altLang="zh-CN" dirty="0" smtClean="0"/>
              <a:t>后继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</a:t>
            </a:r>
            <a:r>
              <a:rPr lang="zh-CN" altLang="zh-CN" dirty="0"/>
              <a:t>一个后继也是自然数</a:t>
            </a:r>
            <a:r>
              <a:rPr lang="zh-CN" altLang="zh-CN" sz="1800" dirty="0"/>
              <a:t>（基本公式）</a:t>
            </a:r>
            <a:r>
              <a:rPr lang="zh-CN" altLang="zh-CN" dirty="0"/>
              <a:t>。</a:t>
            </a:r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4-16</a:t>
            </a:r>
            <a:r>
              <a:rPr lang="zh-CN" altLang="zh-CN" dirty="0" smtClean="0"/>
              <a:t>】阶乘</a:t>
            </a:r>
            <a:r>
              <a:rPr lang="zh-CN" altLang="zh-CN" dirty="0"/>
              <a:t>的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0</a:t>
            </a:r>
            <a:r>
              <a:rPr lang="zh-CN" altLang="zh-CN" dirty="0"/>
              <a:t>！</a:t>
            </a:r>
            <a:r>
              <a:rPr lang="en-US" altLang="zh-CN" dirty="0"/>
              <a:t>=1</a:t>
            </a:r>
            <a:r>
              <a:rPr lang="zh-CN" altLang="zh-CN" sz="1800" dirty="0"/>
              <a:t>（边界条件）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对</a:t>
            </a:r>
            <a:r>
              <a:rPr lang="en-US" altLang="zh-CN" dirty="0"/>
              <a:t>n&gt;1</a:t>
            </a:r>
            <a:r>
              <a:rPr lang="zh-CN" altLang="zh-CN" dirty="0"/>
              <a:t>的整数：</a:t>
            </a:r>
            <a:r>
              <a:rPr lang="en-US" altLang="zh-CN" dirty="0"/>
              <a:t>n</a:t>
            </a:r>
            <a:r>
              <a:rPr lang="zh-CN" altLang="zh-CN" dirty="0"/>
              <a:t>！</a:t>
            </a:r>
            <a:r>
              <a:rPr lang="en-US" altLang="zh-CN" dirty="0"/>
              <a:t>=(n*</a:t>
            </a:r>
            <a:r>
              <a:rPr lang="en-US" altLang="zh-CN" dirty="0" err="1"/>
              <a:t>Fac</a:t>
            </a:r>
            <a:r>
              <a:rPr lang="en-US" altLang="zh-CN" dirty="0"/>
              <a:t>(n-1))</a:t>
            </a:r>
            <a:r>
              <a:rPr lang="zh-CN" altLang="zh-CN" sz="1800" dirty="0"/>
              <a:t>（基本公式）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经典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：勾股定理证明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9340" y="1265163"/>
            <a:ext cx="11107915" cy="55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264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的终止条件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当</a:t>
            </a:r>
            <a:r>
              <a:rPr lang="zh-CN" altLang="zh-CN"/>
              <a:t>边界条件不满足时，递归就前进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当</a:t>
            </a:r>
            <a:r>
              <a:rPr lang="zh-CN" altLang="zh-CN"/>
              <a:t>边界条件满足时，递归就开始回溯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可见</a:t>
            </a:r>
            <a:r>
              <a:rPr lang="zh-CN" altLang="zh-CN"/>
              <a:t>递归实现了</a:t>
            </a:r>
            <a:r>
              <a:rPr lang="zh-CN" altLang="zh-CN" smtClean="0"/>
              <a:t>某种</a:t>
            </a:r>
            <a:r>
              <a:rPr lang="zh-CN" altLang="en-US" smtClean="0"/>
              <a:t>形式</a:t>
            </a:r>
            <a:r>
              <a:rPr lang="zh-CN" altLang="zh-CN" smtClean="0"/>
              <a:t>的循环。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/>
              <a:t>递归函数在</a:t>
            </a:r>
            <a:r>
              <a:rPr lang="zh-CN" altLang="zh-CN" smtClean="0"/>
              <a:t>每次调用</a:t>
            </a:r>
            <a:r>
              <a:rPr lang="zh-CN" altLang="zh-CN"/>
              <a:t>后，必须越来越接近边界条件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当递归符合边界条件</a:t>
            </a:r>
            <a:r>
              <a:rPr lang="zh-CN" altLang="zh-CN"/>
              <a:t>时，</a:t>
            </a:r>
            <a:r>
              <a:rPr lang="zh-CN" altLang="zh-CN" smtClean="0"/>
              <a:t>它不再</a:t>
            </a:r>
            <a:r>
              <a:rPr lang="zh-CN" altLang="zh-CN"/>
              <a:t>调用自身，递</a:t>
            </a:r>
            <a:r>
              <a:rPr lang="zh-CN" altLang="zh-CN" smtClean="0"/>
              <a:t>推停止</a:t>
            </a:r>
            <a:r>
              <a:rPr lang="zh-CN" altLang="zh-CN"/>
              <a:t>，</a:t>
            </a:r>
            <a:r>
              <a:rPr lang="zh-CN" altLang="zh-CN" smtClean="0"/>
              <a:t>并开始回溯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如果递归函数</a:t>
            </a:r>
            <a:r>
              <a:rPr lang="zh-CN" altLang="en-US" smtClean="0"/>
              <a:t>始终</a:t>
            </a:r>
            <a:r>
              <a:rPr lang="zh-CN" altLang="zh-CN" smtClean="0"/>
              <a:t>无法</a:t>
            </a:r>
            <a:r>
              <a:rPr lang="zh-CN" altLang="zh-CN"/>
              <a:t>满足边界条件，则程序会因为内存单元溢出</a:t>
            </a:r>
            <a:r>
              <a:rPr lang="zh-CN" altLang="zh-CN" smtClean="0"/>
              <a:t>而失败退出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38445" y="3842270"/>
            <a:ext cx="9504211" cy="1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阶乘</a:t>
            </a:r>
            <a:r>
              <a:rPr lang="zh-CN" altLang="zh-CN" b="1" dirty="0"/>
              <a:t>的递归过程分析</a:t>
            </a:r>
            <a:endParaRPr lang="zh-CN" altLang="zh-CN" dirty="0"/>
          </a:p>
          <a:p>
            <a:pPr lvl="1"/>
            <a:endParaRPr lang="en-US" altLang="zh-CN" sz="1000" dirty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4-17</a:t>
            </a:r>
            <a:r>
              <a:rPr lang="zh-CN" altLang="zh-CN" dirty="0" smtClean="0"/>
              <a:t>】以</a:t>
            </a:r>
            <a:r>
              <a:rPr lang="zh-CN" altLang="zh-CN" dirty="0"/>
              <a:t>阶乘</a:t>
            </a:r>
            <a:r>
              <a:rPr lang="en-US" altLang="zh-CN" dirty="0"/>
              <a:t>3</a:t>
            </a:r>
            <a:r>
              <a:rPr lang="zh-CN" altLang="zh-CN" dirty="0"/>
              <a:t>！的计算为例，说明递归的执行过程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）递推过程</a:t>
            </a:r>
          </a:p>
          <a:p>
            <a:pPr lvl="2"/>
            <a:r>
              <a:rPr lang="zh-CN" altLang="zh-CN" dirty="0" smtClean="0"/>
              <a:t>计算</a:t>
            </a:r>
            <a:r>
              <a:rPr lang="en-US" altLang="zh-CN" dirty="0"/>
              <a:t>3</a:t>
            </a:r>
            <a:r>
              <a:rPr lang="en-US" altLang="zh-CN" dirty="0" smtClean="0"/>
              <a:t>!</a:t>
            </a:r>
            <a:r>
              <a:rPr lang="zh-CN" altLang="zh-CN" dirty="0" smtClean="0"/>
              <a:t>时，先</a:t>
            </a:r>
            <a:r>
              <a:rPr lang="zh-CN" altLang="zh-CN" dirty="0"/>
              <a:t>计算</a:t>
            </a:r>
            <a:r>
              <a:rPr lang="en-US" altLang="zh-CN" dirty="0"/>
              <a:t>2</a:t>
            </a:r>
            <a:r>
              <a:rPr lang="en-US" altLang="zh-CN" dirty="0" smtClean="0"/>
              <a:t>!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2!</a:t>
            </a:r>
            <a:r>
              <a:rPr lang="zh-CN" altLang="zh-CN" dirty="0"/>
              <a:t>的计算值回代就可以求出</a:t>
            </a:r>
            <a:r>
              <a:rPr lang="en-US" altLang="zh-CN" dirty="0"/>
              <a:t>3!</a:t>
            </a:r>
            <a:r>
              <a:rPr lang="zh-CN" altLang="zh-CN" dirty="0"/>
              <a:t>的值（</a:t>
            </a:r>
            <a:r>
              <a:rPr lang="en-US" altLang="zh-CN" dirty="0"/>
              <a:t>3!=3*2!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程序</a:t>
            </a:r>
            <a:r>
              <a:rPr lang="zh-CN" altLang="zh-CN" dirty="0"/>
              <a:t>并不知道</a:t>
            </a:r>
            <a:r>
              <a:rPr lang="en-US" altLang="zh-CN" dirty="0"/>
              <a:t>2!</a:t>
            </a:r>
            <a:r>
              <a:rPr lang="zh-CN" altLang="zh-CN" dirty="0"/>
              <a:t>的值是多少，因此需要先计算</a:t>
            </a:r>
            <a:r>
              <a:rPr lang="en-US" altLang="zh-CN" dirty="0"/>
              <a:t>1!</a:t>
            </a:r>
            <a:r>
              <a:rPr lang="zh-CN" altLang="zh-CN" dirty="0"/>
              <a:t>的</a:t>
            </a:r>
            <a:r>
              <a:rPr lang="zh-CN" altLang="zh-CN" dirty="0" smtClean="0"/>
              <a:t>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1!</a:t>
            </a:r>
            <a:r>
              <a:rPr lang="zh-CN" altLang="zh-CN" dirty="0"/>
              <a:t>的值回代就可以求出</a:t>
            </a:r>
            <a:r>
              <a:rPr lang="en-US" altLang="zh-CN" dirty="0"/>
              <a:t>2!</a:t>
            </a:r>
            <a:r>
              <a:rPr lang="zh-CN" altLang="zh-CN" dirty="0"/>
              <a:t>的值（</a:t>
            </a:r>
            <a:r>
              <a:rPr lang="en-US" altLang="zh-CN" dirty="0"/>
              <a:t>2!=2*1!</a:t>
            </a:r>
            <a:r>
              <a:rPr lang="zh-CN" altLang="zh-CN" dirty="0"/>
              <a:t>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而</a:t>
            </a:r>
            <a:r>
              <a:rPr lang="zh-CN" altLang="zh-CN" dirty="0"/>
              <a:t>计算</a:t>
            </a:r>
            <a:r>
              <a:rPr lang="en-US" altLang="zh-CN" dirty="0"/>
              <a:t>1!</a:t>
            </a:r>
            <a:r>
              <a:rPr lang="zh-CN" altLang="zh-CN" dirty="0"/>
              <a:t>的值时，必须先计算</a:t>
            </a:r>
            <a:r>
              <a:rPr lang="en-US" altLang="zh-CN" dirty="0"/>
              <a:t>0</a:t>
            </a:r>
            <a:r>
              <a:rPr lang="en-US" altLang="zh-CN" dirty="0" smtClean="0"/>
              <a:t>!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/>
              <a:t>0!</a:t>
            </a:r>
            <a:r>
              <a:rPr lang="zh-CN" altLang="zh-CN" dirty="0"/>
              <a:t>的值回代就可以求出</a:t>
            </a:r>
            <a:r>
              <a:rPr lang="en-US" altLang="zh-CN" dirty="0"/>
              <a:t>1!</a:t>
            </a:r>
            <a:r>
              <a:rPr lang="zh-CN" altLang="zh-CN" dirty="0"/>
              <a:t>的值（</a:t>
            </a:r>
            <a:r>
              <a:rPr lang="en-US" altLang="zh-CN" dirty="0"/>
              <a:t>1!=1*0!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这时</a:t>
            </a:r>
            <a:r>
              <a:rPr lang="en-US" altLang="zh-CN" dirty="0"/>
              <a:t>0</a:t>
            </a:r>
            <a:r>
              <a:rPr lang="zh-CN" altLang="zh-CN" dirty="0"/>
              <a:t>！</a:t>
            </a:r>
            <a:r>
              <a:rPr lang="en-US" altLang="zh-CN" dirty="0"/>
              <a:t>=1</a:t>
            </a:r>
            <a:r>
              <a:rPr lang="zh-CN" altLang="zh-CN" dirty="0"/>
              <a:t>是阶乘的</a:t>
            </a:r>
            <a:r>
              <a:rPr lang="zh-CN" altLang="zh-CN" dirty="0" smtClean="0"/>
              <a:t>边界条件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递归</a:t>
            </a:r>
            <a:r>
              <a:rPr lang="zh-CN" altLang="zh-CN" dirty="0"/>
              <a:t>满足这个边界条件时</a:t>
            </a:r>
            <a:r>
              <a:rPr lang="zh-CN" altLang="zh-CN" dirty="0" smtClean="0"/>
              <a:t>，递</a:t>
            </a:r>
            <a:r>
              <a:rPr lang="zh-CN" altLang="zh-CN" dirty="0"/>
              <a:t>推过程结束。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947952"/>
            <a:ext cx="12192000" cy="3848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）回溯过程</a:t>
            </a:r>
          </a:p>
          <a:p>
            <a:pPr lvl="2"/>
            <a:r>
              <a:rPr lang="zh-CN" altLang="zh-CN"/>
              <a:t>递归满足边界条件</a:t>
            </a:r>
            <a:r>
              <a:rPr lang="zh-CN" altLang="zh-CN" smtClean="0"/>
              <a:t>后，</a:t>
            </a:r>
            <a:r>
              <a:rPr lang="zh-CN" altLang="zh-CN"/>
              <a:t>递归开始进行回溯，</a:t>
            </a:r>
            <a:r>
              <a:rPr lang="zh-CN" altLang="zh-CN" smtClean="0"/>
              <a:t>即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（</a:t>
            </a:r>
            <a:r>
              <a:rPr lang="en-US" altLang="zh-CN"/>
              <a:t>0</a:t>
            </a:r>
            <a:r>
              <a:rPr lang="zh-CN" altLang="zh-CN"/>
              <a:t>！</a:t>
            </a:r>
            <a:r>
              <a:rPr lang="en-US" altLang="zh-CN"/>
              <a:t>=1</a:t>
            </a:r>
            <a:r>
              <a:rPr lang="zh-CN" altLang="zh-CN"/>
              <a:t>）→（</a:t>
            </a:r>
            <a:r>
              <a:rPr lang="en-US" altLang="zh-CN"/>
              <a:t>1</a:t>
            </a:r>
            <a:r>
              <a:rPr lang="zh-CN" altLang="zh-CN"/>
              <a:t>！</a:t>
            </a:r>
            <a:r>
              <a:rPr lang="en-US" altLang="zh-CN"/>
              <a:t>=1*1</a:t>
            </a:r>
            <a:r>
              <a:rPr lang="zh-CN" altLang="zh-CN"/>
              <a:t>）→（</a:t>
            </a:r>
            <a:r>
              <a:rPr lang="en-US" altLang="zh-CN"/>
              <a:t>2</a:t>
            </a:r>
            <a:r>
              <a:rPr lang="zh-CN" altLang="zh-CN"/>
              <a:t>！</a:t>
            </a:r>
            <a:r>
              <a:rPr lang="en-US" altLang="zh-CN"/>
              <a:t>=2*1</a:t>
            </a:r>
            <a:r>
              <a:rPr lang="zh-CN" altLang="zh-CN"/>
              <a:t>）→（</a:t>
            </a:r>
            <a:r>
              <a:rPr lang="en-US" altLang="zh-CN"/>
              <a:t>3</a:t>
            </a:r>
            <a:r>
              <a:rPr lang="zh-CN" altLang="zh-CN"/>
              <a:t>！</a:t>
            </a:r>
            <a:r>
              <a:rPr lang="en-US" altLang="zh-CN"/>
              <a:t>=3*2</a:t>
            </a:r>
            <a:r>
              <a:rPr lang="zh-CN" altLang="zh-CN"/>
              <a:t>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最终</a:t>
            </a:r>
            <a:r>
              <a:rPr lang="zh-CN" altLang="zh-CN"/>
              <a:t>得出</a:t>
            </a:r>
            <a:r>
              <a:rPr lang="en-US" altLang="zh-CN"/>
              <a:t>3</a:t>
            </a:r>
            <a:r>
              <a:rPr lang="zh-CN" altLang="zh-CN"/>
              <a:t>！</a:t>
            </a:r>
            <a:r>
              <a:rPr lang="en-US" altLang="zh-CN"/>
              <a:t>=6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5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的应用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）递归</a:t>
            </a:r>
            <a:r>
              <a:rPr lang="zh-CN" altLang="zh-CN" smtClean="0"/>
              <a:t>适用</a:t>
            </a:r>
            <a:r>
              <a:rPr lang="zh-CN" altLang="en-US" smtClean="0"/>
              <a:t>条件</a:t>
            </a:r>
            <a:endParaRPr lang="en-US" altLang="zh-CN" smtClean="0"/>
          </a:p>
          <a:p>
            <a:pPr lvl="2"/>
            <a:r>
              <a:rPr lang="zh-CN" altLang="zh-CN" smtClean="0"/>
              <a:t>数据</a:t>
            </a:r>
            <a:r>
              <a:rPr lang="zh-CN" altLang="en-US" smtClean="0"/>
              <a:t>是</a:t>
            </a:r>
            <a:r>
              <a:rPr lang="zh-CN" altLang="zh-CN" smtClean="0"/>
              <a:t>按</a:t>
            </a:r>
            <a:r>
              <a:rPr lang="zh-CN" altLang="zh-CN"/>
              <a:t>递归定义的</a:t>
            </a:r>
            <a:r>
              <a:rPr lang="zh-CN" altLang="zh-CN" sz="1800"/>
              <a:t>（如阶乘、</a:t>
            </a:r>
            <a:r>
              <a:rPr lang="en-US" altLang="zh-CN" sz="1800"/>
              <a:t>Fibonacci</a:t>
            </a:r>
            <a:r>
              <a:rPr lang="zh-CN" altLang="zh-CN" sz="1800"/>
              <a:t>函数）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问题</a:t>
            </a:r>
            <a:r>
              <a:rPr lang="zh-CN" altLang="zh-CN"/>
              <a:t>可以按递归算法求解</a:t>
            </a:r>
            <a:r>
              <a:rPr lang="zh-CN" altLang="zh-CN" sz="1800"/>
              <a:t>（如回溯）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数据结构</a:t>
            </a:r>
            <a:r>
              <a:rPr lang="zh-CN" altLang="zh-CN"/>
              <a:t>是按递归定义的</a:t>
            </a:r>
            <a:r>
              <a:rPr lang="zh-CN" altLang="zh-CN" sz="1800"/>
              <a:t>（如树遍历</a:t>
            </a:r>
            <a:r>
              <a:rPr lang="zh-CN" altLang="zh-CN" sz="1800" smtClean="0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smtClean="0"/>
              <a:t>递归基本条件</a:t>
            </a:r>
            <a:endParaRPr lang="en-US" altLang="zh-CN" smtClean="0"/>
          </a:p>
          <a:p>
            <a:pPr lvl="2"/>
            <a:r>
              <a:rPr lang="zh-CN" altLang="zh-CN" smtClean="0"/>
              <a:t>通过递归可以</a:t>
            </a:r>
            <a:r>
              <a:rPr lang="zh-CN" altLang="zh-CN"/>
              <a:t>缩小问题的规模，</a:t>
            </a:r>
            <a:r>
              <a:rPr lang="zh-CN" altLang="zh-CN" smtClean="0"/>
              <a:t>而且存在</a:t>
            </a:r>
            <a:r>
              <a:rPr lang="zh-CN" altLang="zh-CN"/>
              <a:t>递归基本公式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存在</a:t>
            </a:r>
            <a:r>
              <a:rPr lang="zh-CN" altLang="zh-CN"/>
              <a:t>边界条件，递归达到边界条件时退出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）递归的缺点</a:t>
            </a:r>
            <a:endParaRPr lang="en-US" altLang="zh-CN"/>
          </a:p>
          <a:p>
            <a:pPr lvl="2"/>
            <a:r>
              <a:rPr lang="zh-CN" altLang="zh-CN"/>
              <a:t>递归算法比常用算法运行效率低；</a:t>
            </a:r>
            <a:endParaRPr lang="en-US" altLang="zh-CN"/>
          </a:p>
          <a:p>
            <a:pPr lvl="2"/>
            <a:r>
              <a:rPr lang="zh-CN" altLang="zh-CN"/>
              <a:t>递归次数过多</a:t>
            </a:r>
            <a:r>
              <a:rPr lang="zh-CN" altLang="zh-CN" smtClean="0"/>
              <a:t>容易</a:t>
            </a:r>
            <a:r>
              <a:rPr lang="zh-CN" altLang="en-US" smtClean="0"/>
              <a:t>时，容易</a:t>
            </a:r>
            <a:r>
              <a:rPr lang="zh-CN" altLang="zh-CN" smtClean="0"/>
              <a:t>造成</a:t>
            </a:r>
            <a:r>
              <a:rPr lang="zh-CN" altLang="zh-CN"/>
              <a:t>内存单元不够而产生数据溢出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6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递归</a:t>
            </a:r>
            <a:r>
              <a:rPr lang="zh-CN" altLang="zh-CN" b="1" dirty="0"/>
              <a:t>算法程序设计案例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4-18</a:t>
            </a:r>
            <a:r>
              <a:rPr lang="zh-CN" altLang="zh-CN" dirty="0" smtClean="0"/>
              <a:t>】递归函数</a:t>
            </a:r>
            <a:r>
              <a:rPr lang="zh-CN" altLang="en-US" dirty="0" smtClean="0"/>
              <a:t>算法的</a:t>
            </a:r>
            <a:r>
              <a:rPr lang="zh-CN" altLang="zh-CN" dirty="0" smtClean="0"/>
              <a:t>伪代码：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8500773"/>
              </p:ext>
            </p:extLst>
          </p:nvPr>
        </p:nvGraphicFramePr>
        <p:xfrm>
          <a:off x="936544" y="1814005"/>
          <a:ext cx="4921996" cy="3332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1996"/>
              </a:tblGrid>
              <a:tr h="3332162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定义递归函数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59715" algn="just">
                        <a:spcAft>
                          <a:spcPts val="0"/>
                        </a:spcAft>
                      </a:pP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递归函数</a:t>
                      </a: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基本公式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</a:t>
                      </a: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满足边界条件</a:t>
                      </a: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then </a:t>
                      </a: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返回</a:t>
                      </a: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调用本身（递归函数）</a:t>
                      </a: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;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 if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400050" algn="just">
                        <a:spcAft>
                          <a:spcPts val="0"/>
                        </a:spcAft>
                      </a:pPr>
                      <a:r>
                        <a:rPr lang="zh-CN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输出计算值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22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2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6846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77211" y="2615609"/>
            <a:ext cx="8534888" cy="4242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4-19</a:t>
            </a:r>
            <a:r>
              <a:rPr lang="zh-CN" altLang="zh-CN" dirty="0" smtClean="0"/>
              <a:t>】用</a:t>
            </a:r>
            <a:r>
              <a:rPr lang="en-US" altLang="zh-CN" dirty="0"/>
              <a:t>C</a:t>
            </a:r>
            <a:r>
              <a:rPr lang="zh-CN" altLang="zh-CN" dirty="0" smtClean="0"/>
              <a:t>语言求正</a:t>
            </a:r>
            <a:r>
              <a:rPr lang="zh-CN" altLang="zh-CN" dirty="0"/>
              <a:t>整数</a:t>
            </a:r>
            <a:r>
              <a:rPr lang="en-US" altLang="zh-CN" dirty="0"/>
              <a:t>n</a:t>
            </a:r>
            <a:r>
              <a:rPr lang="zh-CN" altLang="zh-CN" dirty="0"/>
              <a:t>的阶乘值</a:t>
            </a:r>
            <a:r>
              <a:rPr lang="en-US" altLang="zh-CN" dirty="0"/>
              <a:t>n</a:t>
            </a:r>
            <a:r>
              <a:rPr lang="zh-CN" altLang="zh-CN" dirty="0"/>
              <a:t>！。</a:t>
            </a:r>
          </a:p>
          <a:p>
            <a:pPr lvl="2"/>
            <a:r>
              <a:rPr lang="zh-CN" altLang="zh-CN" dirty="0" smtClean="0"/>
              <a:t>阶乘</a:t>
            </a:r>
            <a:r>
              <a:rPr lang="zh-CN" altLang="zh-CN" dirty="0"/>
              <a:t>的数学</a:t>
            </a:r>
            <a:r>
              <a:rPr lang="zh-CN" altLang="zh-CN" dirty="0" smtClean="0"/>
              <a:t>定义：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求阶乘值</a:t>
            </a:r>
            <a:r>
              <a:rPr lang="zh-CN" altLang="en-US" dirty="0"/>
              <a:t>中</a:t>
            </a:r>
            <a:r>
              <a:rPr lang="en-US" altLang="zh-CN" dirty="0"/>
              <a:t>N=3</a:t>
            </a:r>
            <a:r>
              <a:rPr lang="zh-CN" altLang="en-US" dirty="0"/>
              <a:t>的执行过程。</a:t>
            </a:r>
            <a:endParaRPr lang="zh-CN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矩形 3"/>
              <p:cNvSpPr/>
              <p:nvPr/>
            </p:nvSpPr>
            <p:spPr>
              <a:xfrm>
                <a:off x="830949" y="1412093"/>
                <a:ext cx="6622461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2000" i="1">
                          <a:latin typeface="Cambria Math"/>
                        </a:rPr>
                        <m:t> </m:t>
                      </m:r>
                      <m:r>
                        <a:rPr lang="en-US" altLang="zh-CN" sz="2000" i="1">
                          <a:latin typeface="Cambria Math"/>
                        </a:rPr>
                        <m:t>𝑓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/>
                        </a:rPr>
                        <m:t>ac</m:t>
                      </m:r>
                      <m:d>
                        <m:dPr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</a:rPr>
                            <m:t>n</m:t>
                          </m:r>
                        </m:e>
                      </m:d>
                      <m:r>
                        <a:rPr lang="en-US" altLang="zh-CN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/>
                        </a:rPr>
                        <m:t>n</m:t>
                      </m:r>
                      <m:r>
                        <a:rPr lang="en-US" altLang="zh-CN" sz="2000">
                          <a:latin typeface="Cambria Math"/>
                        </a:rPr>
                        <m:t>!=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1                              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=0      </m:t>
                              </m:r>
                              <m:r>
                                <a:rPr lang="zh-CN" altLang="zh-CN" sz="2000">
                                  <a:latin typeface="Cambria Math"/>
                                </a:rPr>
                                <m:t>（边界条件）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𝑓𝑎𝑐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≥1      </m:t>
                              </m:r>
                              <m:r>
                                <a:rPr lang="zh-CN" altLang="zh-CN" sz="2000">
                                  <a:latin typeface="Cambria Math"/>
                                </a:rPr>
                                <m:t>（基本公式）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9" y="1412093"/>
                <a:ext cx="6622461" cy="778868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8549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smtClean="0"/>
              <a:t>求正</a:t>
            </a:r>
            <a:r>
              <a:rPr lang="zh-CN" altLang="zh-CN"/>
              <a:t>整数</a:t>
            </a:r>
            <a:r>
              <a:rPr lang="en-US" altLang="zh-CN" smtClean="0"/>
              <a:t>n</a:t>
            </a:r>
            <a:r>
              <a:rPr lang="zh-CN" altLang="zh-CN" smtClean="0"/>
              <a:t>阶乘</a:t>
            </a:r>
            <a:r>
              <a:rPr lang="zh-CN" altLang="en-US" smtClean="0"/>
              <a:t>的</a:t>
            </a:r>
            <a:r>
              <a:rPr lang="en-US" altLang="zh-CN" smtClean="0"/>
              <a:t>C</a:t>
            </a:r>
            <a:r>
              <a:rPr lang="zh-CN" altLang="zh-CN" smtClean="0"/>
              <a:t>语言</a:t>
            </a:r>
            <a:r>
              <a:rPr lang="zh-CN" altLang="en-US" smtClean="0"/>
              <a:t>源程序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0875223"/>
              </p:ext>
            </p:extLst>
          </p:nvPr>
        </p:nvGraphicFramePr>
        <p:xfrm>
          <a:off x="0" y="1191450"/>
          <a:ext cx="12206177" cy="3454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9851"/>
                <a:gridCol w="5391555"/>
                <a:gridCol w="6144771"/>
              </a:tblGrid>
              <a:tr h="345492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(6)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(7)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(8)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(9)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(10)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#include&lt;stdio.h&gt;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#include&lt;math.h&gt;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void main()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  int n, rs, fac(int n);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printf("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请输入计算阶乘的数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");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scanf("%d", &amp;n);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rs = fac(n);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printf("\n%d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的阶乘结果为：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%d", n, rs); }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 fac(n)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  if (n == 0)  return(1);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return  n*fac(n-1);  }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声明输入输出头文件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声明数据计算头文件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声明主函数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声明实参，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阶乘，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阶乘值，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阶乘函数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显示提示信息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读入阶乘数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作为实参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调用自定义递归函数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fac(n) 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显示阶乘值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自定义递归函数，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为形参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判断边界条件，如果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n=0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，则返回值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否则按基本公式计算，并将值返回主函数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2614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分形图的递归调用。</a:t>
            </a:r>
            <a:endParaRPr lang="zh-CN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5188" y="1190772"/>
            <a:ext cx="4781550" cy="179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4623" y="1006667"/>
            <a:ext cx="2785805" cy="190363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5188" y="3264196"/>
            <a:ext cx="4777564" cy="358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5796738" y="6362077"/>
            <a:ext cx="1835889" cy="457201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自然界分形图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97" t="6459" b="4600"/>
          <a:stretch/>
        </p:blipFill>
        <p:spPr bwMode="auto">
          <a:xfrm>
            <a:off x="8016938" y="2987822"/>
            <a:ext cx="3320566" cy="301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1350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5175" y="708350"/>
            <a:ext cx="8254563" cy="61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4.2.1  </a:t>
            </a:r>
            <a:r>
              <a:rPr lang="zh-CN" altLang="en-US" smtClean="0"/>
              <a:t>递归算法思想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中利用</a:t>
            </a:r>
            <a:r>
              <a:rPr lang="en-US" altLang="zh-CN" dirty="0" smtClean="0"/>
              <a:t>Canvas</a:t>
            </a:r>
            <a:r>
              <a:rPr lang="zh-CN" altLang="en-US" dirty="0"/>
              <a:t>标签</a:t>
            </a:r>
            <a:r>
              <a:rPr lang="zh-CN" altLang="en-US" dirty="0" smtClean="0"/>
              <a:t>画递归</a:t>
            </a:r>
            <a:r>
              <a:rPr lang="zh-CN" altLang="en-US" dirty="0"/>
              <a:t>画</a:t>
            </a:r>
            <a:r>
              <a:rPr lang="zh-CN" altLang="en-US" dirty="0" smtClean="0"/>
              <a:t>树。</a:t>
            </a:r>
            <a:endParaRPr lang="zh-CN" altLang="zh-CN" dirty="0"/>
          </a:p>
          <a:p>
            <a:pPr lvl="2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0811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5007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711211522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013111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84958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79056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6500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42019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递归与迭代的区别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28497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递归与迭代的应用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01311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7685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594363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4.2.2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迭代算法思想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499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做饭菜</a:t>
            </a:r>
            <a:r>
              <a:rPr lang="zh-CN" altLang="en-US" dirty="0"/>
              <a:t>的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流程图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2363" y="1090612"/>
            <a:ext cx="8104883" cy="57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068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迭代</a:t>
            </a:r>
            <a:r>
              <a:rPr lang="zh-CN" altLang="zh-CN" b="1" dirty="0"/>
              <a:t>的概念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迭代现象广泛</a:t>
            </a:r>
            <a:r>
              <a:rPr lang="zh-CN" altLang="zh-CN" dirty="0"/>
              <a:t>存在</a:t>
            </a:r>
            <a:r>
              <a:rPr lang="zh-CN" altLang="zh-CN" dirty="0" smtClean="0"/>
              <a:t>于工作</a:t>
            </a:r>
            <a:r>
              <a:rPr lang="zh-CN" altLang="zh-CN" dirty="0"/>
              <a:t>和生活中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339171" y="1910379"/>
            <a:ext cx="3303631" cy="3490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14744" y="2126833"/>
            <a:ext cx="7292254" cy="30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634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软件开发中的迭代过程。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353510" y="1102659"/>
            <a:ext cx="9771529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460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b="1" smtClean="0">
                <a:solidFill>
                  <a:srgbClr val="C00000"/>
                </a:solidFill>
              </a:rPr>
              <a:t>迭代</a:t>
            </a:r>
            <a:r>
              <a:rPr lang="zh-CN" altLang="zh-CN" b="1">
                <a:solidFill>
                  <a:srgbClr val="C00000"/>
                </a:solidFill>
              </a:rPr>
              <a:t>是利用变量的原值推算出变量的新值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zh-CN" smtClean="0"/>
              <a:t>如果</a:t>
            </a:r>
            <a:r>
              <a:rPr lang="zh-CN" altLang="zh-CN"/>
              <a:t>递归是自己调用</a:t>
            </a:r>
            <a:r>
              <a:rPr lang="zh-CN" altLang="zh-CN" smtClean="0"/>
              <a:t>自己，</a:t>
            </a:r>
            <a:r>
              <a:rPr lang="zh-CN" altLang="zh-CN">
                <a:solidFill>
                  <a:srgbClr val="C00000"/>
                </a:solidFill>
              </a:rPr>
              <a:t>迭代就是</a:t>
            </a:r>
            <a:r>
              <a:rPr lang="en-US" altLang="zh-CN">
                <a:solidFill>
                  <a:srgbClr val="C00000"/>
                </a:solidFill>
              </a:rPr>
              <a:t>A</a:t>
            </a:r>
            <a:r>
              <a:rPr lang="zh-CN" altLang="zh-CN">
                <a:solidFill>
                  <a:srgbClr val="C00000"/>
                </a:solidFill>
              </a:rPr>
              <a:t>不停的调用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迭代适合</a:t>
            </a:r>
            <a:r>
              <a:rPr lang="zh-CN" altLang="zh-CN"/>
              <a:t>计算机</a:t>
            </a:r>
            <a:r>
              <a:rPr lang="zh-CN" altLang="zh-CN" smtClean="0"/>
              <a:t>做</a:t>
            </a:r>
            <a:r>
              <a:rPr lang="zh-CN" altLang="zh-CN" b="1">
                <a:solidFill>
                  <a:srgbClr val="C00000"/>
                </a:solidFill>
              </a:rPr>
              <a:t>重复性操作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在程序中，</a:t>
            </a:r>
            <a:r>
              <a:rPr lang="zh-CN" altLang="en-US" smtClean="0">
                <a:solidFill>
                  <a:srgbClr val="C00000"/>
                </a:solidFill>
              </a:rPr>
              <a:t>迭代一般用循环实现</a:t>
            </a:r>
            <a:r>
              <a:rPr lang="zh-CN" altLang="en-US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50344" y="2031063"/>
            <a:ext cx="3942242" cy="38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664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迭代</a:t>
            </a:r>
            <a:r>
              <a:rPr lang="zh-CN" altLang="zh-CN" b="1"/>
              <a:t>的基本策略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）确定迭代</a:t>
            </a:r>
            <a:r>
              <a:rPr lang="zh-CN" altLang="zh-CN" smtClean="0"/>
              <a:t>模型</a:t>
            </a:r>
            <a:endParaRPr lang="en-US" altLang="zh-CN" smtClean="0"/>
          </a:p>
          <a:p>
            <a:pPr lvl="2"/>
            <a:r>
              <a:rPr lang="zh-CN" altLang="zh-CN" smtClean="0"/>
              <a:t>在迭代中，存在</a:t>
            </a:r>
            <a:r>
              <a:rPr lang="zh-CN" altLang="zh-CN"/>
              <a:t>一</a:t>
            </a:r>
            <a:r>
              <a:rPr lang="zh-CN" altLang="zh-CN" smtClean="0"/>
              <a:t>个不断</a:t>
            </a:r>
            <a:r>
              <a:rPr lang="zh-CN" altLang="zh-CN"/>
              <a:t>由旧值递推出新值</a:t>
            </a:r>
            <a:r>
              <a:rPr lang="zh-CN" altLang="zh-CN" smtClean="0"/>
              <a:t>的</a:t>
            </a:r>
            <a:r>
              <a:rPr lang="zh-CN" altLang="zh-CN" smtClean="0">
                <a:solidFill>
                  <a:srgbClr val="C00000"/>
                </a:solidFill>
              </a:rPr>
              <a:t>迭代</a:t>
            </a:r>
            <a:r>
              <a:rPr lang="zh-CN" altLang="zh-CN">
                <a:solidFill>
                  <a:srgbClr val="C00000"/>
                </a:solidFill>
              </a:rPr>
              <a:t>变量</a:t>
            </a:r>
            <a:r>
              <a:rPr lang="zh-CN" altLang="zh-CN"/>
              <a:t>。</a:t>
            </a:r>
          </a:p>
          <a:p>
            <a:pPr lvl="1"/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2</a:t>
            </a:r>
            <a:r>
              <a:rPr lang="zh-CN" altLang="zh-CN"/>
              <a:t>）建立迭代</a:t>
            </a:r>
            <a:r>
              <a:rPr lang="zh-CN" altLang="zh-CN" smtClean="0"/>
              <a:t>关系式</a:t>
            </a:r>
            <a:endParaRPr lang="en-US" altLang="zh-CN" smtClean="0"/>
          </a:p>
          <a:p>
            <a:pPr lvl="2"/>
            <a:r>
              <a:rPr lang="zh-CN" altLang="zh-CN" smtClean="0">
                <a:solidFill>
                  <a:srgbClr val="C00000"/>
                </a:solidFill>
              </a:rPr>
              <a:t>迭代</a:t>
            </a:r>
            <a:r>
              <a:rPr lang="zh-CN" altLang="zh-CN">
                <a:solidFill>
                  <a:srgbClr val="C00000"/>
                </a:solidFill>
              </a:rPr>
              <a:t>关系式</a:t>
            </a:r>
            <a:r>
              <a:rPr lang="zh-CN" altLang="zh-CN" smtClean="0"/>
              <a:t>是变量</a:t>
            </a:r>
            <a:r>
              <a:rPr lang="zh-CN" altLang="zh-CN"/>
              <a:t>的前一个值</a:t>
            </a:r>
            <a:r>
              <a:rPr lang="zh-CN" altLang="zh-CN" smtClean="0"/>
              <a:t>推出下</a:t>
            </a:r>
            <a:r>
              <a:rPr lang="zh-CN" altLang="zh-CN"/>
              <a:t>一个值的</a:t>
            </a:r>
            <a:r>
              <a:rPr lang="zh-CN" altLang="zh-CN">
                <a:solidFill>
                  <a:srgbClr val="C00000"/>
                </a:solidFill>
              </a:rPr>
              <a:t>基本公式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 smtClean="0"/>
              <a:t>）迭代过程</a:t>
            </a:r>
            <a:r>
              <a:rPr lang="zh-CN" altLang="en-US" smtClean="0"/>
              <a:t>的</a:t>
            </a:r>
            <a:r>
              <a:rPr lang="zh-CN" altLang="zh-CN" smtClean="0"/>
              <a:t>控制</a:t>
            </a:r>
            <a:endParaRPr lang="en-US" altLang="zh-CN" smtClean="0"/>
          </a:p>
          <a:p>
            <a:pPr lvl="2"/>
            <a:r>
              <a:rPr lang="zh-CN" altLang="zh-CN" smtClean="0"/>
              <a:t>不能</a:t>
            </a:r>
            <a:r>
              <a:rPr lang="zh-CN" altLang="zh-CN"/>
              <a:t>让迭代过程无休止地重复</a:t>
            </a:r>
            <a:r>
              <a:rPr lang="zh-CN" altLang="zh-CN" smtClean="0"/>
              <a:t>执行</a:t>
            </a:r>
            <a:r>
              <a:rPr lang="zh-CN" altLang="en-US" smtClean="0"/>
              <a:t>（死循环）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迭代过程控制：</a:t>
            </a:r>
            <a:endParaRPr lang="en-US" altLang="zh-CN" smtClean="0"/>
          </a:p>
          <a:p>
            <a:pPr lvl="3"/>
            <a:r>
              <a:rPr lang="zh-CN" altLang="zh-CN" smtClean="0"/>
              <a:t>迭代</a:t>
            </a:r>
            <a:r>
              <a:rPr lang="zh-CN" altLang="zh-CN"/>
              <a:t>次数是确定</a:t>
            </a:r>
            <a:r>
              <a:rPr lang="zh-CN" altLang="zh-CN" smtClean="0"/>
              <a:t>值</a:t>
            </a:r>
            <a:r>
              <a:rPr lang="zh-CN" altLang="en-US" smtClean="0"/>
              <a:t>时</a:t>
            </a:r>
            <a:r>
              <a:rPr lang="zh-CN" altLang="zh-CN" smtClean="0"/>
              <a:t>，可以构建固定</a:t>
            </a:r>
            <a:r>
              <a:rPr lang="zh-CN" altLang="zh-CN"/>
              <a:t>次数的循环来</a:t>
            </a:r>
            <a:r>
              <a:rPr lang="zh-CN" altLang="zh-CN" smtClean="0"/>
              <a:t>实现迭代</a:t>
            </a:r>
            <a:r>
              <a:rPr lang="zh-CN" altLang="zh-CN"/>
              <a:t>过程的控制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3"/>
            <a:r>
              <a:rPr lang="zh-CN" altLang="zh-CN" smtClean="0"/>
              <a:t>迭代</a:t>
            </a:r>
            <a:r>
              <a:rPr lang="zh-CN" altLang="zh-CN"/>
              <a:t>次数无法</a:t>
            </a:r>
            <a:r>
              <a:rPr lang="zh-CN" altLang="zh-CN" smtClean="0"/>
              <a:t>确定</a:t>
            </a:r>
            <a:r>
              <a:rPr lang="zh-CN" altLang="en-US" smtClean="0"/>
              <a:t>时，</a:t>
            </a:r>
            <a:r>
              <a:rPr lang="zh-CN" altLang="zh-CN" smtClean="0"/>
              <a:t>需要</a:t>
            </a:r>
            <a:r>
              <a:rPr lang="zh-CN" altLang="en-US" smtClean="0"/>
              <a:t>在程序循环体内判断</a:t>
            </a:r>
            <a:r>
              <a:rPr lang="zh-CN" altLang="zh-CN" smtClean="0"/>
              <a:t>结束</a:t>
            </a:r>
            <a:r>
              <a:rPr lang="zh-CN" altLang="zh-CN"/>
              <a:t>迭代过程的条件。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0760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迭代</a:t>
            </a:r>
            <a:r>
              <a:rPr lang="zh-CN" altLang="zh-CN" b="1" dirty="0"/>
              <a:t>算法程序设计案例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【例</a:t>
            </a:r>
            <a:r>
              <a:rPr lang="en-US" altLang="zh-CN" dirty="0"/>
              <a:t>4-20</a:t>
            </a:r>
            <a:r>
              <a:rPr lang="zh-CN" altLang="zh-CN" dirty="0" smtClean="0"/>
              <a:t>】阿米巴细菌</a:t>
            </a:r>
            <a:r>
              <a:rPr lang="en-US" altLang="zh-CN" dirty="0"/>
              <a:t>3</a:t>
            </a:r>
            <a:r>
              <a:rPr lang="zh-CN" altLang="zh-CN" dirty="0"/>
              <a:t>分钟分裂一</a:t>
            </a:r>
            <a:r>
              <a:rPr lang="zh-CN" altLang="zh-CN" dirty="0" smtClean="0"/>
              <a:t>次。</a:t>
            </a:r>
            <a:r>
              <a:rPr lang="zh-CN" altLang="zh-CN" dirty="0"/>
              <a:t>将若干个阿米巴细菌放在一个盛满营养液的容器内，</a:t>
            </a:r>
            <a:r>
              <a:rPr lang="en-US" altLang="zh-CN" dirty="0"/>
              <a:t>45</a:t>
            </a:r>
            <a:r>
              <a:rPr lang="zh-CN" altLang="zh-CN" dirty="0"/>
              <a:t>分钟后容器内就充满了阿米巴细菌。已知容器最多可以装阿米巴细菌</a:t>
            </a:r>
            <a:r>
              <a:rPr lang="en-US" altLang="zh-CN" dirty="0"/>
              <a:t>2</a:t>
            </a:r>
            <a:r>
              <a:rPr lang="en-US" altLang="zh-CN" baseline="30000" dirty="0"/>
              <a:t>20</a:t>
            </a:r>
            <a:r>
              <a:rPr lang="zh-CN" altLang="zh-CN" dirty="0"/>
              <a:t>个。请问，</a:t>
            </a:r>
            <a:r>
              <a:rPr lang="zh-CN" altLang="zh-CN" dirty="0" smtClean="0"/>
              <a:t>开始时往</a:t>
            </a:r>
            <a:r>
              <a:rPr lang="zh-CN" altLang="zh-CN" dirty="0"/>
              <a:t>容器内放了多少个阿米巴细菌？</a:t>
            </a:r>
          </a:p>
          <a:p>
            <a:pPr lvl="1"/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43984" y="2542716"/>
            <a:ext cx="9848850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760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解题算法：</a:t>
            </a:r>
            <a:endParaRPr lang="en-US" altLang="zh-CN" smtClean="0"/>
          </a:p>
          <a:p>
            <a:pPr lvl="2"/>
            <a:r>
              <a:rPr lang="zh-CN" altLang="zh-CN" smtClean="0"/>
              <a:t>细菌</a:t>
            </a:r>
            <a:r>
              <a:rPr lang="en-US" altLang="zh-CN" smtClean="0"/>
              <a:t>3</a:t>
            </a:r>
            <a:r>
              <a:rPr lang="zh-CN" altLang="zh-CN"/>
              <a:t>分钟分裂一次</a:t>
            </a:r>
            <a:r>
              <a:rPr lang="zh-CN" altLang="zh-CN" smtClean="0"/>
              <a:t>，</a:t>
            </a:r>
            <a:r>
              <a:rPr lang="en-US" altLang="zh-CN" smtClean="0"/>
              <a:t>45</a:t>
            </a:r>
            <a:r>
              <a:rPr lang="zh-CN" altLang="zh-CN"/>
              <a:t>分钟后充满</a:t>
            </a:r>
            <a:r>
              <a:rPr lang="zh-CN" altLang="zh-CN" smtClean="0"/>
              <a:t>容器</a:t>
            </a:r>
            <a:r>
              <a:rPr lang="zh-CN" altLang="en-US" smtClean="0"/>
              <a:t>，</a:t>
            </a:r>
            <a:r>
              <a:rPr lang="zh-CN" altLang="zh-CN" smtClean="0"/>
              <a:t>需要</a:t>
            </a:r>
            <a:r>
              <a:rPr lang="zh-CN" altLang="zh-CN"/>
              <a:t>分裂</a:t>
            </a:r>
            <a:r>
              <a:rPr lang="en-US" altLang="zh-CN"/>
              <a:t>45/3=15</a:t>
            </a:r>
            <a:r>
              <a:rPr lang="zh-CN" altLang="zh-CN" smtClean="0"/>
              <a:t>次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细菌</a:t>
            </a:r>
            <a:r>
              <a:rPr lang="zh-CN" altLang="zh-CN"/>
              <a:t>分裂</a:t>
            </a:r>
            <a:r>
              <a:rPr lang="en-US" altLang="zh-CN"/>
              <a:t>15</a:t>
            </a:r>
            <a:r>
              <a:rPr lang="zh-CN" altLang="zh-CN" smtClean="0"/>
              <a:t>次后</a:t>
            </a:r>
            <a:r>
              <a:rPr lang="zh-CN" altLang="en-US" smtClean="0"/>
              <a:t>的数量</a:t>
            </a:r>
            <a:r>
              <a:rPr lang="zh-CN" altLang="zh-CN" smtClean="0"/>
              <a:t>是</a:t>
            </a:r>
            <a:r>
              <a:rPr lang="en-US" altLang="zh-CN" smtClean="0"/>
              <a:t>2</a:t>
            </a:r>
            <a:r>
              <a:rPr lang="en-US" altLang="zh-CN" baseline="30000" smtClean="0"/>
              <a:t>20</a:t>
            </a:r>
            <a:r>
              <a:rPr lang="zh-CN" altLang="zh-CN"/>
              <a:t>个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倒推</a:t>
            </a:r>
            <a:r>
              <a:rPr lang="zh-CN" altLang="en-US" smtClean="0"/>
              <a:t>：</a:t>
            </a:r>
            <a:r>
              <a:rPr lang="zh-CN" altLang="zh-CN" smtClean="0"/>
              <a:t>第</a:t>
            </a:r>
            <a:r>
              <a:rPr lang="en-US" altLang="zh-CN" smtClean="0"/>
              <a:t>15</a:t>
            </a:r>
            <a:r>
              <a:rPr lang="zh-CN" altLang="zh-CN"/>
              <a:t>次</a:t>
            </a:r>
            <a:r>
              <a:rPr lang="zh-CN" altLang="zh-CN" smtClean="0"/>
              <a:t>分裂后</a:t>
            </a:r>
            <a:r>
              <a:rPr lang="zh-CN" altLang="en-US" smtClean="0"/>
              <a:t>是</a:t>
            </a:r>
            <a:r>
              <a:rPr lang="en-US" altLang="zh-CN" smtClean="0"/>
              <a:t>2</a:t>
            </a:r>
            <a:r>
              <a:rPr lang="en-US" altLang="zh-CN" baseline="30000" smtClean="0"/>
              <a:t>20</a:t>
            </a:r>
            <a:r>
              <a:rPr lang="zh-CN" altLang="zh-CN"/>
              <a:t>个，倒推出第</a:t>
            </a:r>
            <a:r>
              <a:rPr lang="en-US" altLang="zh-CN"/>
              <a:t>14</a:t>
            </a:r>
            <a:r>
              <a:rPr lang="zh-CN" altLang="zh-CN"/>
              <a:t>次</a:t>
            </a:r>
            <a:r>
              <a:rPr lang="zh-CN" altLang="zh-CN" smtClean="0"/>
              <a:t>分裂后</a:t>
            </a:r>
            <a:r>
              <a:rPr lang="zh-CN" altLang="zh-CN"/>
              <a:t>的个数，</a:t>
            </a:r>
            <a:r>
              <a:rPr lang="zh-CN" altLang="zh-CN" smtClean="0"/>
              <a:t>再倒</a:t>
            </a:r>
            <a:r>
              <a:rPr lang="zh-CN" altLang="zh-CN"/>
              <a:t>推出第</a:t>
            </a:r>
            <a:r>
              <a:rPr lang="en-US" altLang="zh-CN"/>
              <a:t>13</a:t>
            </a:r>
            <a:r>
              <a:rPr lang="zh-CN" altLang="zh-CN"/>
              <a:t>次分裂之后，第</a:t>
            </a:r>
            <a:r>
              <a:rPr lang="en-US" altLang="zh-CN"/>
              <a:t>12</a:t>
            </a:r>
            <a:r>
              <a:rPr lang="zh-CN" altLang="zh-CN"/>
              <a:t>次分裂之后，……第</a:t>
            </a:r>
            <a:r>
              <a:rPr lang="en-US" altLang="zh-CN"/>
              <a:t>1</a:t>
            </a:r>
            <a:r>
              <a:rPr lang="zh-CN" altLang="zh-CN"/>
              <a:t>次分裂之前的个数。</a:t>
            </a:r>
          </a:p>
          <a:p>
            <a:pPr lvl="2"/>
            <a:r>
              <a:rPr lang="zh-CN" altLang="zh-CN" smtClean="0"/>
              <a:t>设</a:t>
            </a:r>
            <a:r>
              <a:rPr lang="zh-CN" altLang="zh-CN"/>
              <a:t>第</a:t>
            </a:r>
            <a:r>
              <a:rPr lang="en-US" altLang="zh-CN"/>
              <a:t>1</a:t>
            </a:r>
            <a:r>
              <a:rPr lang="zh-CN" altLang="zh-CN"/>
              <a:t>次分裂之前</a:t>
            </a:r>
            <a:r>
              <a:rPr lang="zh-CN" altLang="zh-CN" smtClean="0"/>
              <a:t>的细菌数</a:t>
            </a:r>
            <a:r>
              <a:rPr lang="zh-CN" altLang="zh-CN"/>
              <a:t>为</a:t>
            </a:r>
            <a:r>
              <a:rPr lang="en-US" altLang="zh-CN"/>
              <a:t>x0</a:t>
            </a:r>
            <a:r>
              <a:rPr lang="zh-CN" altLang="zh-CN"/>
              <a:t>个，第</a:t>
            </a:r>
            <a:r>
              <a:rPr lang="en-US" altLang="zh-CN"/>
              <a:t>1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x1</a:t>
            </a:r>
            <a:r>
              <a:rPr lang="zh-CN" altLang="zh-CN"/>
              <a:t>个，第</a:t>
            </a:r>
            <a:r>
              <a:rPr lang="en-US" altLang="zh-CN"/>
              <a:t>2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x2</a:t>
            </a:r>
            <a:r>
              <a:rPr lang="zh-CN" altLang="zh-CN"/>
              <a:t>个，……第</a:t>
            </a:r>
            <a:r>
              <a:rPr lang="en-US" altLang="zh-CN"/>
              <a:t>15</a:t>
            </a:r>
            <a:r>
              <a:rPr lang="zh-CN" altLang="zh-CN"/>
              <a:t>次分裂</a:t>
            </a:r>
            <a:r>
              <a:rPr lang="zh-CN" altLang="zh-CN" smtClean="0"/>
              <a:t>之后为</a:t>
            </a:r>
            <a:r>
              <a:rPr lang="en-US" altLang="zh-CN"/>
              <a:t>x15</a:t>
            </a:r>
            <a:r>
              <a:rPr lang="zh-CN" altLang="zh-CN"/>
              <a:t>个，则有：</a:t>
            </a:r>
          </a:p>
          <a:p>
            <a:pPr lvl="2"/>
            <a:r>
              <a:rPr lang="en-US" altLang="zh-CN" smtClean="0"/>
              <a:t>x14=x15/2</a:t>
            </a:r>
            <a:r>
              <a:rPr lang="zh-CN" altLang="zh-CN"/>
              <a:t>，</a:t>
            </a:r>
            <a:r>
              <a:rPr lang="en-US" altLang="zh-CN"/>
              <a:t>x13 =x14/2</a:t>
            </a:r>
            <a:r>
              <a:rPr lang="zh-CN" altLang="zh-CN"/>
              <a:t>，……</a:t>
            </a:r>
            <a:r>
              <a:rPr lang="en-US" altLang="zh-CN"/>
              <a:t> xn-1=xn/2</a:t>
            </a:r>
            <a:r>
              <a:rPr lang="zh-CN" altLang="zh-CN"/>
              <a:t>；</a:t>
            </a:r>
            <a:r>
              <a:rPr lang="en-US" altLang="zh-CN"/>
              <a:t>  </a:t>
            </a:r>
            <a:r>
              <a:rPr lang="zh-CN" altLang="zh-CN"/>
              <a:t>（</a:t>
            </a:r>
            <a:r>
              <a:rPr lang="en-US" altLang="zh-CN"/>
              <a:t>n</a:t>
            </a:r>
            <a:r>
              <a:rPr lang="zh-CN" altLang="zh-CN"/>
              <a:t>≥</a:t>
            </a:r>
            <a:r>
              <a:rPr lang="en-US" altLang="zh-CN"/>
              <a:t>1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2"/>
            <a:r>
              <a:rPr lang="zh-CN" altLang="zh-CN"/>
              <a:t>将上面倒推公式转换成</a:t>
            </a:r>
            <a:r>
              <a:rPr lang="zh-CN" altLang="zh-CN" smtClean="0"/>
              <a:t>如下迭代</a:t>
            </a:r>
            <a:r>
              <a:rPr lang="zh-CN" altLang="zh-CN"/>
              <a:t>基本公式：</a:t>
            </a:r>
          </a:p>
          <a:p>
            <a:pPr lvl="2"/>
            <a:r>
              <a:rPr lang="en-US" altLang="zh-CN"/>
              <a:t>x=x/2  </a:t>
            </a:r>
            <a:r>
              <a:rPr lang="en-US" altLang="zh-CN" smtClean="0"/>
              <a:t>  </a:t>
            </a:r>
            <a:r>
              <a:rPr lang="zh-CN" altLang="zh-CN" smtClean="0"/>
              <a:t>（</a:t>
            </a:r>
            <a:r>
              <a:rPr lang="en-US" altLang="zh-CN"/>
              <a:t>x</a:t>
            </a:r>
            <a:r>
              <a:rPr lang="zh-CN" altLang="zh-CN"/>
              <a:t>的初值为第</a:t>
            </a:r>
            <a:r>
              <a:rPr lang="en-US" altLang="zh-CN"/>
              <a:t>15</a:t>
            </a:r>
            <a:r>
              <a:rPr lang="zh-CN" altLang="zh-CN"/>
              <a:t>次分裂之后的个数</a:t>
            </a:r>
            <a:r>
              <a:rPr lang="en-US" altLang="zh-CN"/>
              <a:t>2</a:t>
            </a:r>
            <a:r>
              <a:rPr lang="en-US" altLang="zh-CN" baseline="30000"/>
              <a:t>20</a:t>
            </a:r>
            <a:r>
              <a:rPr lang="zh-CN" altLang="zh-CN"/>
              <a:t>，即</a:t>
            </a:r>
            <a:r>
              <a:rPr lang="en-US" altLang="zh-CN"/>
              <a:t>x=2</a:t>
            </a:r>
            <a:r>
              <a:rPr lang="en-US" altLang="zh-CN" baseline="30000"/>
              <a:t>20</a:t>
            </a:r>
            <a:r>
              <a:rPr lang="zh-CN" altLang="zh-CN" smtClean="0"/>
              <a:t>）</a:t>
            </a:r>
            <a:endParaRPr lang="en-US" altLang="zh-CN" smtClean="0"/>
          </a:p>
          <a:p>
            <a:pPr lvl="2"/>
            <a:r>
              <a:rPr lang="zh-CN" altLang="zh-CN"/>
              <a:t>这个迭代基本公式重复执行</a:t>
            </a:r>
            <a:r>
              <a:rPr lang="en-US" altLang="zh-CN"/>
              <a:t>15</a:t>
            </a:r>
            <a:r>
              <a:rPr lang="zh-CN" altLang="zh-CN"/>
              <a:t>次，就可以倒推出第</a:t>
            </a:r>
            <a:r>
              <a:rPr lang="en-US" altLang="zh-CN"/>
              <a:t>1</a:t>
            </a:r>
            <a:r>
              <a:rPr lang="zh-CN" altLang="zh-CN"/>
              <a:t>次分裂之前的</a:t>
            </a:r>
            <a:r>
              <a:rPr lang="zh-CN" altLang="en-US"/>
              <a:t>细菌</a:t>
            </a:r>
            <a:r>
              <a:rPr lang="zh-CN" altLang="zh-CN"/>
              <a:t>个数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4517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4.2.2  </a:t>
            </a:r>
            <a:r>
              <a:rPr lang="zh-CN" altLang="en-US" smtClean="0"/>
              <a:t>迭代算法思想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zh-CN" smtClean="0"/>
              <a:t>用</a:t>
            </a:r>
            <a:r>
              <a:rPr lang="zh-CN" altLang="zh-CN"/>
              <a:t>一个固定次数的</a:t>
            </a:r>
            <a:r>
              <a:rPr lang="zh-CN" altLang="zh-CN" smtClean="0"/>
              <a:t>循环</a:t>
            </a:r>
            <a:r>
              <a:rPr lang="zh-CN" altLang="en-US" smtClean="0"/>
              <a:t>程序</a:t>
            </a:r>
            <a:r>
              <a:rPr lang="zh-CN" altLang="zh-CN" smtClean="0"/>
              <a:t>来</a:t>
            </a:r>
            <a:r>
              <a:rPr lang="zh-CN" altLang="zh-CN"/>
              <a:t>实现对迭代过程的控制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en-US"/>
              <a:t>程序</a:t>
            </a:r>
            <a:r>
              <a:rPr lang="zh-CN" altLang="en-US" smtClean="0"/>
              <a:t>伪代码如下：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7859018"/>
              </p:ext>
            </p:extLst>
          </p:nvPr>
        </p:nvGraphicFramePr>
        <p:xfrm>
          <a:off x="773592" y="1484387"/>
          <a:ext cx="11188034" cy="2981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8496"/>
                <a:gridCol w="5220731"/>
                <a:gridCol w="5358807"/>
              </a:tblGrid>
              <a:tr h="2981287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(6)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(7)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(8)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(9)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cls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x=2^20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 i=1 to 15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x=x/2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i=i+1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　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 for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 “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初始阿米巴细菌</a:t>
                      </a:r>
                      <a:r>
                        <a:rPr lang="zh-CN" sz="2000" b="0" kern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数为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”, x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伪代码开始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变量初始化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最终阿米巴细菌数量，迭代初始条件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设置循环（迭代）终止条件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利用迭代基本公式进行计算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循环次数控制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循环结束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输出初始阿米巴细菌数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伪代码结束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9770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5007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97852639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013111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84958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79056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6500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420199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4.2.3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递归与迭代的区别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284975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递归与迭代的应用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01311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7685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594363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06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67048" y="2759459"/>
            <a:ext cx="8999426" cy="32400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生活</a:t>
            </a:r>
            <a:r>
              <a:rPr lang="zh-CN" altLang="zh-CN" b="1" dirty="0"/>
              <a:t>中的迭代和递归案例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学生</a:t>
            </a:r>
            <a:r>
              <a:rPr lang="zh-CN" altLang="zh-CN" dirty="0"/>
              <a:t>问王老师一个问题，王老师自己不知道答案，这时王老师问张老师；张老师说他也不知道，让王老师去问一问李老师；王老师又去问李老师，李老师将答案告诉王老师；王老师再将答案告诉学生；这样整个询问过程就完成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en-US" dirty="0" smtClean="0"/>
              <a:t>以上</a:t>
            </a:r>
            <a:r>
              <a:rPr lang="zh-CN" altLang="zh-CN" dirty="0" smtClean="0"/>
              <a:t>过程</a:t>
            </a:r>
            <a:r>
              <a:rPr lang="zh-CN" altLang="zh-CN" dirty="0"/>
              <a:t>中</a:t>
            </a:r>
            <a:r>
              <a:rPr lang="zh-CN" altLang="zh-CN" dirty="0" smtClean="0"/>
              <a:t>，王</a:t>
            </a:r>
            <a:r>
              <a:rPr lang="zh-CN" altLang="zh-CN" dirty="0"/>
              <a:t>、张、</a:t>
            </a:r>
            <a:r>
              <a:rPr lang="zh-CN" altLang="zh-CN" dirty="0" smtClean="0"/>
              <a:t>李老师</a:t>
            </a:r>
            <a:r>
              <a:rPr lang="zh-CN" altLang="zh-CN" dirty="0"/>
              <a:t>之间的信息询问</a:t>
            </a:r>
            <a:r>
              <a:rPr lang="zh-CN" altLang="zh-CN" dirty="0" smtClean="0"/>
              <a:t>方式称为</a:t>
            </a:r>
            <a:r>
              <a:rPr lang="zh-CN" altLang="zh-CN" dirty="0"/>
              <a:t>迭代查询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5214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老板</a:t>
            </a:r>
            <a:r>
              <a:rPr lang="zh-CN" altLang="zh-CN" dirty="0"/>
              <a:t>要去喜来登酒店，但不知道怎么走，于是问你（你是他的秘书</a:t>
            </a:r>
            <a:r>
              <a:rPr lang="zh-CN" altLang="zh-CN" dirty="0" smtClean="0"/>
              <a:t>），你</a:t>
            </a:r>
            <a:r>
              <a:rPr lang="zh-CN" altLang="zh-CN" dirty="0"/>
              <a:t>只知道酒店在市区内，但是具体地点不知道，于是你问张三；张三知道酒店在在芙蓉路，但是不清楚是多少号；于是张三去问李四，李四告诉张三酒店在</a:t>
            </a:r>
            <a:r>
              <a:rPr lang="en-US" altLang="zh-CN" dirty="0"/>
              <a:t>478</a:t>
            </a:r>
            <a:r>
              <a:rPr lang="zh-CN" altLang="zh-CN" dirty="0"/>
              <a:t>号；然后张三告诉你酒店在芙蓉路</a:t>
            </a:r>
            <a:r>
              <a:rPr lang="en-US" altLang="zh-CN" dirty="0"/>
              <a:t>478</a:t>
            </a:r>
            <a:r>
              <a:rPr lang="zh-CN" altLang="zh-CN" dirty="0"/>
              <a:t>号；你把结果告诉老板，喜来登酒店在市区的芙蓉路</a:t>
            </a:r>
            <a:r>
              <a:rPr lang="en-US" altLang="zh-CN" dirty="0"/>
              <a:t>478</a:t>
            </a:r>
            <a:r>
              <a:rPr lang="zh-CN" altLang="zh-CN" dirty="0"/>
              <a:t>号，这样整个询问过程就完成了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你</a:t>
            </a:r>
            <a:r>
              <a:rPr lang="zh-CN" altLang="zh-CN" dirty="0"/>
              <a:t>、张三、</a:t>
            </a:r>
            <a:r>
              <a:rPr lang="zh-CN" altLang="zh-CN" dirty="0" smtClean="0"/>
              <a:t>李四之间的</a:t>
            </a:r>
            <a:r>
              <a:rPr lang="zh-CN" altLang="zh-CN" dirty="0"/>
              <a:t>询问方式就称为递归查询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1" y="2956561"/>
            <a:ext cx="12192001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287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4.1.1  </a:t>
            </a:r>
            <a:r>
              <a:rPr lang="zh-CN" altLang="en-US" smtClean="0"/>
              <a:t>算法的定义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】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的思维</a:t>
            </a:r>
            <a:r>
              <a:rPr lang="zh-CN" altLang="en-US" dirty="0"/>
              <a:t>导图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8734" y="1120548"/>
            <a:ext cx="10526312" cy="57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08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递归</a:t>
            </a:r>
            <a:r>
              <a:rPr lang="zh-CN" altLang="zh-CN" b="1"/>
              <a:t>与迭代的主要区别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/>
              <a:t>）实现</a:t>
            </a:r>
            <a:r>
              <a:rPr lang="zh-CN" altLang="zh-CN" smtClean="0"/>
              <a:t>方式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和迭代</a:t>
            </a:r>
            <a:r>
              <a:rPr lang="zh-CN" altLang="zh-CN" smtClean="0"/>
              <a:t>都重复</a:t>
            </a:r>
            <a:r>
              <a:rPr lang="zh-CN" altLang="zh-CN"/>
              <a:t>执行某段</a:t>
            </a:r>
            <a:r>
              <a:rPr lang="zh-CN" altLang="zh-CN" smtClean="0"/>
              <a:t>程序代码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递归通过重复性的自身</a:t>
            </a:r>
            <a:r>
              <a:rPr lang="zh-CN" altLang="zh-CN"/>
              <a:t>调用来实现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迭代</a:t>
            </a:r>
            <a:r>
              <a:rPr lang="zh-CN" altLang="zh-CN"/>
              <a:t>采用循环</a:t>
            </a:r>
            <a:r>
              <a:rPr lang="zh-CN" altLang="zh-CN" smtClean="0"/>
              <a:t>实现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是从结果向初始值递推和回溯的过程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迭代</a:t>
            </a:r>
            <a:r>
              <a:rPr lang="zh-CN" altLang="zh-CN"/>
              <a:t>是</a:t>
            </a:r>
            <a:r>
              <a:rPr lang="zh-CN" altLang="zh-CN" smtClean="0"/>
              <a:t>从初始值</a:t>
            </a:r>
            <a:r>
              <a:rPr lang="zh-CN" altLang="zh-CN"/>
              <a:t>开始，经过有限</a:t>
            </a:r>
            <a:r>
              <a:rPr lang="zh-CN" altLang="zh-CN" smtClean="0"/>
              <a:t>次数循环</a:t>
            </a:r>
            <a:r>
              <a:rPr lang="zh-CN" altLang="zh-CN"/>
              <a:t>，得到一个</a:t>
            </a:r>
            <a:r>
              <a:rPr lang="zh-CN" altLang="zh-CN" smtClean="0"/>
              <a:t>结果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简单</a:t>
            </a:r>
            <a:r>
              <a:rPr lang="zh-CN" altLang="zh-CN"/>
              <a:t>的说，递归需要回溯，迭代不需要回溯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en-US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）终止</a:t>
            </a:r>
            <a:r>
              <a:rPr lang="zh-CN" altLang="zh-CN" smtClean="0"/>
              <a:t>条件</a:t>
            </a:r>
            <a:endParaRPr lang="en-US" altLang="zh-CN" smtClean="0"/>
          </a:p>
          <a:p>
            <a:pPr lvl="2"/>
            <a:r>
              <a:rPr lang="zh-CN" altLang="zh-CN" smtClean="0"/>
              <a:t>迭代不</a:t>
            </a:r>
            <a:r>
              <a:rPr lang="zh-CN" altLang="zh-CN"/>
              <a:t>符合循环条件时就结束迭代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递归是达到</a:t>
            </a:r>
            <a:r>
              <a:rPr lang="zh-CN" altLang="zh-CN"/>
              <a:t>边界条件时，开始</a:t>
            </a:r>
            <a:r>
              <a:rPr lang="zh-CN" altLang="zh-CN" smtClean="0"/>
              <a:t>回溯，</a:t>
            </a:r>
            <a:r>
              <a:rPr lang="zh-CN" altLang="zh-CN"/>
              <a:t>直到递归结束</a:t>
            </a:r>
            <a:r>
              <a:rPr lang="zh-CN" altLang="zh-CN" smtClean="0"/>
              <a:t>。</a:t>
            </a:r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8364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3</a:t>
            </a:r>
            <a:r>
              <a:rPr lang="zh-CN" altLang="zh-CN"/>
              <a:t>）内存</a:t>
            </a:r>
            <a:r>
              <a:rPr lang="zh-CN" altLang="zh-CN" smtClean="0"/>
              <a:t>资源</a:t>
            </a:r>
            <a:endParaRPr lang="en-US" altLang="zh-CN" smtClean="0"/>
          </a:p>
          <a:p>
            <a:pPr lvl="2"/>
            <a:r>
              <a:rPr lang="zh-CN" altLang="zh-CN" smtClean="0"/>
              <a:t>迭代的空间</a:t>
            </a:r>
            <a:r>
              <a:rPr lang="zh-CN" altLang="zh-CN"/>
              <a:t>复杂度为</a:t>
            </a:r>
            <a:r>
              <a:rPr lang="en-US" altLang="zh-CN"/>
              <a:t>O(1)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递归空间</a:t>
            </a:r>
            <a:r>
              <a:rPr lang="zh-CN" altLang="zh-CN"/>
              <a:t>复杂度是</a:t>
            </a:r>
            <a:r>
              <a:rPr lang="en-US" altLang="zh-CN"/>
              <a:t>O(n</a:t>
            </a:r>
            <a:r>
              <a:rPr lang="en-US" altLang="zh-CN" smtClean="0"/>
              <a:t>)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递归嵌套</a:t>
            </a:r>
            <a:r>
              <a:rPr lang="zh-CN" altLang="zh-CN"/>
              <a:t>层数较</a:t>
            </a:r>
            <a:r>
              <a:rPr lang="zh-CN" altLang="zh-CN" smtClean="0"/>
              <a:t>深</a:t>
            </a:r>
            <a:r>
              <a:rPr lang="zh-CN" altLang="en-US" smtClean="0"/>
              <a:t>时</a:t>
            </a:r>
            <a:r>
              <a:rPr lang="zh-CN" altLang="zh-CN" smtClean="0"/>
              <a:t>，</a:t>
            </a:r>
            <a:r>
              <a:rPr lang="zh-CN" altLang="zh-CN"/>
              <a:t>会因为</a:t>
            </a:r>
            <a:r>
              <a:rPr lang="zh-CN" altLang="zh-CN" smtClean="0"/>
              <a:t>内存资源</a:t>
            </a:r>
            <a:r>
              <a:rPr lang="zh-CN" altLang="zh-CN"/>
              <a:t>耗尽，</a:t>
            </a:r>
            <a:r>
              <a:rPr lang="zh-CN" altLang="zh-CN" smtClean="0"/>
              <a:t>导致系统</a:t>
            </a:r>
            <a:r>
              <a:rPr lang="zh-CN" altLang="zh-CN"/>
              <a:t>崩溃。</a:t>
            </a:r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4</a:t>
            </a:r>
            <a:r>
              <a:rPr lang="zh-CN" altLang="zh-CN"/>
              <a:t>）运行</a:t>
            </a:r>
            <a:r>
              <a:rPr lang="zh-CN" altLang="zh-CN" smtClean="0"/>
              <a:t>效率</a:t>
            </a:r>
            <a:endParaRPr lang="en-US" altLang="zh-CN" smtClean="0"/>
          </a:p>
          <a:p>
            <a:pPr lvl="2"/>
            <a:r>
              <a:rPr lang="zh-CN" altLang="zh-CN" smtClean="0"/>
              <a:t>实际上</a:t>
            </a:r>
            <a:r>
              <a:rPr lang="zh-CN" altLang="zh-CN"/>
              <a:t>递归效率比迭代低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r>
              <a:rPr lang="zh-CN" altLang="zh-CN" smtClean="0"/>
              <a:t>递归的</a:t>
            </a:r>
            <a:r>
              <a:rPr lang="zh-CN" altLang="zh-CN"/>
              <a:t>函数</a:t>
            </a:r>
            <a:r>
              <a:rPr lang="zh-CN" altLang="zh-CN" smtClean="0"/>
              <a:t>调用需要额外</a:t>
            </a:r>
            <a:r>
              <a:rPr lang="zh-CN" altLang="zh-CN"/>
              <a:t>的时间</a:t>
            </a:r>
            <a:r>
              <a:rPr lang="zh-CN" altLang="zh-CN" smtClean="0"/>
              <a:t>开销；</a:t>
            </a:r>
            <a:endParaRPr lang="en-US" altLang="zh-CN" smtClean="0"/>
          </a:p>
          <a:p>
            <a:pPr lvl="2"/>
            <a:r>
              <a:rPr lang="zh-CN" altLang="zh-CN" smtClean="0"/>
              <a:t>迭代运行时间</a:t>
            </a:r>
            <a:r>
              <a:rPr lang="zh-CN" altLang="zh-CN"/>
              <a:t>只因循环次数增加而增加，</a:t>
            </a:r>
            <a:r>
              <a:rPr lang="zh-CN" altLang="zh-CN" smtClean="0"/>
              <a:t>没</a:t>
            </a:r>
            <a:r>
              <a:rPr lang="zh-CN" altLang="en-US" smtClean="0"/>
              <a:t>有</a:t>
            </a:r>
            <a:r>
              <a:rPr lang="zh-CN" altLang="zh-CN" smtClean="0"/>
              <a:t>额外开销。</a:t>
            </a:r>
            <a:endParaRPr lang="en-US" altLang="zh-CN" smtClean="0"/>
          </a:p>
          <a:p>
            <a:pPr lvl="2"/>
            <a:endParaRPr lang="zh-CN" altLang="zh-CN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5</a:t>
            </a:r>
            <a:r>
              <a:rPr lang="zh-CN" altLang="zh-CN"/>
              <a:t>）</a:t>
            </a:r>
            <a:r>
              <a:rPr lang="zh-CN" altLang="zh-CN" smtClean="0"/>
              <a:t>适应性</a:t>
            </a:r>
            <a:endParaRPr lang="en-US" altLang="zh-CN" smtClean="0"/>
          </a:p>
          <a:p>
            <a:pPr lvl="2"/>
            <a:r>
              <a:rPr lang="zh-CN" altLang="zh-CN" smtClean="0"/>
              <a:t>递归</a:t>
            </a:r>
            <a:r>
              <a:rPr lang="zh-CN" altLang="zh-CN"/>
              <a:t>适用于需要回溯的问题</a:t>
            </a:r>
            <a:r>
              <a:rPr lang="zh-CN" altLang="zh-CN" sz="1800"/>
              <a:t>（如迷宫问题</a:t>
            </a:r>
            <a:r>
              <a:rPr lang="zh-CN" altLang="zh-CN" sz="1800" smtClean="0"/>
              <a:t>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递归适用于空间</a:t>
            </a:r>
            <a:r>
              <a:rPr lang="zh-CN" altLang="zh-CN"/>
              <a:t>为树形结构的问题等</a:t>
            </a:r>
            <a:r>
              <a:rPr lang="zh-CN" altLang="zh-CN" sz="1800"/>
              <a:t>（</a:t>
            </a:r>
            <a:r>
              <a:rPr lang="zh-CN" altLang="zh-CN" sz="1800" smtClean="0"/>
              <a:t>如</a:t>
            </a:r>
            <a:r>
              <a:rPr lang="zh-CN" altLang="en-US" sz="1800" smtClean="0"/>
              <a:t>决策树</a:t>
            </a:r>
            <a:r>
              <a:rPr lang="zh-CN" altLang="zh-CN" sz="1800" smtClean="0"/>
              <a:t>问题</a:t>
            </a:r>
            <a:r>
              <a:rPr lang="zh-CN" altLang="zh-CN" sz="1800"/>
              <a:t>） </a:t>
            </a:r>
            <a:r>
              <a:rPr lang="zh-CN" altLang="zh-CN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迭代</a:t>
            </a:r>
            <a:r>
              <a:rPr lang="zh-CN" altLang="zh-CN"/>
              <a:t>适用于不需要回溯的问题</a:t>
            </a:r>
            <a:r>
              <a:rPr lang="zh-CN" altLang="zh-CN" sz="1800"/>
              <a:t>（</a:t>
            </a:r>
            <a:r>
              <a:rPr lang="zh-CN" altLang="zh-CN" sz="1800" smtClean="0"/>
              <a:t>如</a:t>
            </a:r>
            <a:r>
              <a:rPr lang="zh-CN" altLang="en-US" sz="1800" smtClean="0"/>
              <a:t>简单递增</a:t>
            </a:r>
            <a:r>
              <a:rPr lang="zh-CN" altLang="zh-CN" sz="1800" smtClean="0"/>
              <a:t>） </a:t>
            </a:r>
            <a:r>
              <a:rPr lang="zh-CN" altLang="zh-CN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724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4.2.3  </a:t>
            </a:r>
            <a:r>
              <a:rPr lang="zh-CN" altLang="en-US" smtClean="0"/>
              <a:t>递归与迭代的区别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）算法</a:t>
            </a:r>
            <a:r>
              <a:rPr lang="zh-CN" altLang="zh-CN" dirty="0" smtClean="0"/>
              <a:t>转换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理论上所有</a:t>
            </a:r>
            <a:r>
              <a:rPr lang="zh-CN" altLang="zh-CN" dirty="0"/>
              <a:t>递归函数都可以转换为迭代</a:t>
            </a:r>
            <a:r>
              <a:rPr lang="zh-CN" altLang="zh-CN" dirty="0" smtClean="0"/>
              <a:t>函数，反之亦然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</a:t>
            </a:r>
            <a:r>
              <a:rPr lang="zh-CN" altLang="zh-CN" dirty="0" smtClean="0"/>
              <a:t>算法</a:t>
            </a:r>
            <a:r>
              <a:rPr lang="zh-CN" altLang="zh-CN" dirty="0"/>
              <a:t>结构来说，递归并不总是能够转换为迭代结构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这</a:t>
            </a:r>
            <a:r>
              <a:rPr lang="zh-CN" altLang="zh-CN" dirty="0"/>
              <a:t>就像动态的东西并不总是可以用静态的方法实现一样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】</a:t>
            </a:r>
            <a:r>
              <a:rPr lang="zh-CN" altLang="zh-CN" dirty="0" smtClean="0"/>
              <a:t>链表</a:t>
            </a:r>
            <a:r>
              <a:rPr lang="zh-CN" altLang="zh-CN" dirty="0"/>
              <a:t>使用递归</a:t>
            </a:r>
            <a:r>
              <a:rPr lang="zh-CN" altLang="zh-CN" dirty="0" smtClean="0"/>
              <a:t>定义</a:t>
            </a:r>
            <a:r>
              <a:rPr lang="zh-CN" altLang="en-US" dirty="0" smtClean="0"/>
              <a:t>很</a:t>
            </a:r>
            <a:r>
              <a:rPr lang="zh-CN" altLang="zh-CN" dirty="0" smtClean="0"/>
              <a:t>简单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但是</a:t>
            </a:r>
            <a:r>
              <a:rPr lang="zh-CN" altLang="zh-CN" dirty="0"/>
              <a:t>使用</a:t>
            </a:r>
            <a:r>
              <a:rPr lang="zh-CN" altLang="zh-CN" dirty="0" smtClean="0"/>
              <a:t>数组</a:t>
            </a:r>
            <a:r>
              <a:rPr lang="zh-CN" altLang="zh-CN" sz="1800" dirty="0" smtClean="0"/>
              <a:t>（</a:t>
            </a:r>
            <a:r>
              <a:rPr lang="zh-CN" altLang="zh-CN" sz="1800" dirty="0"/>
              <a:t>迭代的需要）</a:t>
            </a:r>
            <a:r>
              <a:rPr lang="zh-CN" altLang="zh-CN" dirty="0" smtClean="0"/>
              <a:t>时变得</a:t>
            </a:r>
            <a:r>
              <a:rPr lang="zh-CN" altLang="zh-CN" dirty="0"/>
              <a:t>很晦涩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zh-CN" dirty="0" smtClean="0"/>
              <a:t>实际上，</a:t>
            </a:r>
            <a:r>
              <a:rPr lang="zh-CN" altLang="zh-CN" dirty="0" smtClean="0">
                <a:solidFill>
                  <a:srgbClr val="C00000"/>
                </a:solidFill>
              </a:rPr>
              <a:t>所有迭代</a:t>
            </a:r>
            <a:r>
              <a:rPr lang="zh-CN" altLang="zh-CN" dirty="0">
                <a:solidFill>
                  <a:srgbClr val="C00000"/>
                </a:solidFill>
              </a:rPr>
              <a:t>都可以转换为递归</a:t>
            </a:r>
            <a:r>
              <a:rPr lang="zh-CN" altLang="zh-CN" dirty="0" smtClean="0">
                <a:solidFill>
                  <a:srgbClr val="C00000"/>
                </a:solidFill>
              </a:rPr>
              <a:t>；但</a:t>
            </a:r>
            <a:r>
              <a:rPr lang="zh-CN" altLang="zh-CN" dirty="0">
                <a:solidFill>
                  <a:srgbClr val="C00000"/>
                </a:solidFill>
              </a:rPr>
              <a:t>递归不一定可以转换为迭代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44409" y="3572540"/>
            <a:ext cx="4928402" cy="289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8724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325007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31086267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2013111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2849580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59540" y="379056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46500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342019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递归与迭代的区别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4284975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4.2.4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递归与迭代的应用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201311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17685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2594363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4.2.2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迭代算法思想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588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4.2.4  </a:t>
            </a:r>
            <a:r>
              <a:rPr lang="zh-CN" altLang="en-US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利用</a:t>
            </a:r>
            <a:r>
              <a:rPr lang="zh-CN" altLang="zh-CN" b="1"/>
              <a:t>递归和迭代进行</a:t>
            </a:r>
            <a:r>
              <a:rPr lang="en-US" altLang="zh-CN" b="1"/>
              <a:t>DNS</a:t>
            </a:r>
            <a:r>
              <a:rPr lang="zh-CN" altLang="zh-CN" b="1"/>
              <a:t>查询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网站通过域名</a:t>
            </a:r>
            <a:r>
              <a:rPr lang="zh-CN" altLang="zh-CN" sz="1800"/>
              <a:t>（如</a:t>
            </a:r>
            <a:r>
              <a:rPr lang="en-US" altLang="zh-CN" sz="1800"/>
              <a:t>www.baidu.com</a:t>
            </a:r>
            <a:r>
              <a:rPr lang="zh-CN" altLang="zh-CN" sz="1800"/>
              <a:t>）</a:t>
            </a:r>
            <a:r>
              <a:rPr lang="zh-CN" altLang="zh-CN" smtClean="0"/>
              <a:t>进行访问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因特网每台主机通过</a:t>
            </a:r>
            <a:r>
              <a:rPr lang="en-US" altLang="zh-CN"/>
              <a:t>IP</a:t>
            </a:r>
            <a:r>
              <a:rPr lang="zh-CN" altLang="zh-CN" smtClean="0"/>
              <a:t>地址</a:t>
            </a:r>
            <a:r>
              <a:rPr lang="zh-CN" altLang="zh-CN" sz="1800" smtClean="0"/>
              <a:t>（如</a:t>
            </a:r>
            <a:r>
              <a:rPr lang="en-US" altLang="zh-CN" sz="1800" smtClean="0"/>
              <a:t>115.239.210.27</a:t>
            </a:r>
            <a:r>
              <a:rPr lang="zh-CN" altLang="zh-CN" sz="1800"/>
              <a:t>）</a:t>
            </a:r>
            <a:r>
              <a:rPr lang="zh-CN" altLang="zh-CN"/>
              <a:t>进行</a:t>
            </a:r>
            <a:r>
              <a:rPr lang="zh-CN" altLang="zh-CN" smtClean="0"/>
              <a:t>访问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域名</a:t>
            </a:r>
            <a:r>
              <a:rPr lang="zh-CN" altLang="zh-CN"/>
              <a:t>与</a:t>
            </a:r>
            <a:r>
              <a:rPr lang="en-US" altLang="zh-CN"/>
              <a:t>IP</a:t>
            </a:r>
            <a:r>
              <a:rPr lang="zh-CN" altLang="zh-CN" smtClean="0"/>
              <a:t>地址转换</a:t>
            </a:r>
            <a:r>
              <a:rPr lang="zh-CN" altLang="zh-CN"/>
              <a:t>的</a:t>
            </a:r>
            <a:r>
              <a:rPr lang="zh-CN" altLang="zh-CN" smtClean="0"/>
              <a:t>系统称为</a:t>
            </a:r>
            <a:r>
              <a:rPr lang="zh-CN" altLang="zh-CN">
                <a:solidFill>
                  <a:srgbClr val="C00000"/>
                </a:solidFill>
              </a:rPr>
              <a:t>域名系统</a:t>
            </a:r>
            <a:r>
              <a:rPr lang="zh-CN" altLang="zh-CN" sz="1800"/>
              <a:t>（</a:t>
            </a:r>
            <a:r>
              <a:rPr lang="en-US" altLang="zh-CN" sz="1800"/>
              <a:t>DNS</a:t>
            </a:r>
            <a:r>
              <a:rPr lang="zh-CN" altLang="zh-CN" sz="1800"/>
              <a:t>）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en-US" altLang="zh-CN" smtClean="0"/>
              <a:t>DNS</a:t>
            </a:r>
            <a:r>
              <a:rPr lang="zh-CN" altLang="en-US" smtClean="0"/>
              <a:t>解析：</a:t>
            </a:r>
            <a:r>
              <a:rPr lang="en-US" altLang="zh-CN" smtClean="0"/>
              <a:t> www.baidu.com                 115.239.210.27</a:t>
            </a:r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zh-CN" smtClean="0"/>
              <a:t>全球</a:t>
            </a:r>
            <a:r>
              <a:rPr lang="zh-CN" altLang="zh-CN"/>
              <a:t>有</a:t>
            </a:r>
            <a:r>
              <a:rPr lang="en-US" altLang="zh-CN"/>
              <a:t>13</a:t>
            </a:r>
            <a:r>
              <a:rPr lang="zh-CN" altLang="zh-CN"/>
              <a:t>个根域名服务器系统负责解析顶级域名（如：</a:t>
            </a:r>
            <a:r>
              <a:rPr lang="en-US" altLang="zh-CN"/>
              <a:t>.com</a:t>
            </a:r>
            <a:r>
              <a:rPr lang="zh-CN" altLang="zh-CN"/>
              <a:t>、</a:t>
            </a:r>
            <a:r>
              <a:rPr lang="en-US" altLang="zh-CN"/>
              <a:t>.net</a:t>
            </a:r>
            <a:r>
              <a:rPr lang="zh-CN" altLang="zh-CN"/>
              <a:t>、</a:t>
            </a:r>
            <a:r>
              <a:rPr lang="en-US" altLang="zh-CN"/>
              <a:t>.cn</a:t>
            </a:r>
            <a:r>
              <a:rPr lang="zh-CN" altLang="zh-CN"/>
              <a:t>、</a:t>
            </a:r>
            <a:r>
              <a:rPr lang="en-US" altLang="zh-CN"/>
              <a:t>.tw</a:t>
            </a:r>
            <a:r>
              <a:rPr lang="zh-CN" altLang="zh-CN"/>
              <a:t>等）</a:t>
            </a:r>
            <a:r>
              <a:rPr lang="zh-CN" altLang="en-US"/>
              <a:t>；</a:t>
            </a:r>
            <a:endParaRPr lang="en-US" altLang="zh-CN"/>
          </a:p>
          <a:p>
            <a:pPr lvl="2"/>
            <a:r>
              <a:rPr lang="zh-CN" altLang="zh-CN"/>
              <a:t>各个国家</a:t>
            </a:r>
            <a:r>
              <a:rPr lang="zh-CN" altLang="en-US"/>
              <a:t>网络</a:t>
            </a:r>
            <a:r>
              <a:rPr lang="zh-CN" altLang="zh-CN"/>
              <a:t>运营商负责本地域名（如：</a:t>
            </a:r>
            <a:r>
              <a:rPr lang="en-US" altLang="zh-CN"/>
              <a:t>.baidu</a:t>
            </a:r>
            <a:r>
              <a:rPr lang="zh-CN" altLang="zh-CN"/>
              <a:t>、</a:t>
            </a:r>
            <a:r>
              <a:rPr lang="en-US" altLang="zh-CN"/>
              <a:t>.qq</a:t>
            </a:r>
            <a:r>
              <a:rPr lang="zh-CN" altLang="zh-CN"/>
              <a:t>、</a:t>
            </a:r>
            <a:r>
              <a:rPr lang="en-US" altLang="zh-CN"/>
              <a:t>.ibm</a:t>
            </a:r>
            <a:r>
              <a:rPr lang="zh-CN" altLang="zh-CN"/>
              <a:t>等）的解析。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582639" y="2551691"/>
            <a:ext cx="882502" cy="106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383467" y="3008900"/>
            <a:ext cx="5504669" cy="1660008"/>
            <a:chOff x="2383467" y="3008900"/>
            <a:chExt cx="5504669" cy="16600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467" y="3008900"/>
              <a:ext cx="2135374" cy="166000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5507670" y="3008900"/>
              <a:ext cx="2380466" cy="166000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38364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4.2.4  </a:t>
            </a:r>
            <a:r>
              <a:rPr lang="zh-CN" altLang="en-US" smtClean="0"/>
              <a:t>递归与迭代的应用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4-21</a:t>
            </a:r>
            <a:r>
              <a:rPr lang="zh-CN" altLang="zh-CN" dirty="0" smtClean="0"/>
              <a:t>】访问</a:t>
            </a:r>
            <a:r>
              <a:rPr lang="en-US" altLang="zh-CN" dirty="0" smtClean="0"/>
              <a:t>www.163.com</a:t>
            </a:r>
            <a:r>
              <a:rPr lang="zh-CN" altLang="zh-CN" dirty="0" smtClean="0"/>
              <a:t>网站</a:t>
            </a:r>
            <a:r>
              <a:rPr lang="zh-CN" altLang="zh-CN" dirty="0"/>
              <a:t>时，</a:t>
            </a:r>
            <a:r>
              <a:rPr lang="zh-CN" altLang="zh-CN" dirty="0" smtClean="0"/>
              <a:t>本地</a:t>
            </a:r>
            <a:r>
              <a:rPr lang="zh-CN" altLang="en-US" dirty="0" smtClean="0"/>
              <a:t>网络</a:t>
            </a:r>
            <a:r>
              <a:rPr lang="zh-CN" altLang="zh-CN" dirty="0" smtClean="0"/>
              <a:t>公司的</a:t>
            </a:r>
            <a:r>
              <a:rPr lang="en-US" altLang="zh-CN" dirty="0" smtClean="0"/>
              <a:t>DNS</a:t>
            </a:r>
            <a:r>
              <a:rPr lang="zh-CN" altLang="zh-CN" dirty="0"/>
              <a:t>服务器，会帮助客户端计算机解析</a:t>
            </a:r>
            <a:r>
              <a:rPr lang="en-US" altLang="zh-CN" dirty="0" smtClean="0"/>
              <a:t>www.163.com</a:t>
            </a:r>
            <a:r>
              <a:rPr lang="zh-CN" altLang="zh-CN" dirty="0" smtClean="0"/>
              <a:t>域名</a:t>
            </a:r>
            <a:r>
              <a:rPr lang="zh-CN" altLang="en-US" dirty="0" smtClean="0"/>
              <a:t>对应</a:t>
            </a:r>
            <a:r>
              <a:rPr lang="zh-CN" altLang="zh-CN" dirty="0" smtClean="0"/>
              <a:t>的</a:t>
            </a:r>
            <a:r>
              <a:rPr lang="en-US" altLang="zh-CN" dirty="0"/>
              <a:t>IP</a:t>
            </a:r>
            <a:r>
              <a:rPr lang="zh-CN" altLang="zh-CN" dirty="0"/>
              <a:t>地址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DNS</a:t>
            </a:r>
            <a:r>
              <a:rPr lang="zh-CN" altLang="zh-CN" dirty="0" smtClean="0"/>
              <a:t>解析方法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从</a:t>
            </a:r>
            <a:r>
              <a:rPr lang="zh-CN" altLang="zh-CN" dirty="0"/>
              <a:t>客户端到本地</a:t>
            </a:r>
            <a:r>
              <a:rPr lang="en-US" altLang="zh-CN" dirty="0"/>
              <a:t>DNS</a:t>
            </a:r>
            <a:r>
              <a:rPr lang="zh-CN" altLang="zh-CN" dirty="0"/>
              <a:t>服务器之间采用递归查询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而</a:t>
            </a:r>
            <a:r>
              <a:rPr lang="en-US" altLang="zh-CN" dirty="0"/>
              <a:t>DNS</a:t>
            </a:r>
            <a:r>
              <a:rPr lang="zh-CN" altLang="zh-CN" dirty="0" smtClean="0"/>
              <a:t>服务器之间采用</a:t>
            </a:r>
            <a:r>
              <a:rPr lang="zh-CN" altLang="zh-CN" dirty="0"/>
              <a:t>迭代查询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97713" y="2468854"/>
            <a:ext cx="8133095" cy="4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694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4.2.4  </a:t>
            </a:r>
            <a:r>
              <a:rPr lang="zh-CN" altLang="en-US" smtClean="0"/>
              <a:t>递归与迭代的应用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、</a:t>
                </a:r>
                <a:r>
                  <a:rPr lang="zh-CN" altLang="zh-CN" b="1" dirty="0" smtClean="0"/>
                  <a:t>利用</a:t>
                </a:r>
                <a:r>
                  <a:rPr lang="zh-CN" altLang="zh-CN" b="1" dirty="0"/>
                  <a:t>迭代算法求平方根案例</a:t>
                </a:r>
                <a:endParaRPr lang="zh-CN" altLang="zh-CN" dirty="0"/>
              </a:p>
              <a:p>
                <a:pPr lvl="1"/>
                <a:endParaRPr lang="en-US" altLang="zh-CN" sz="1000" dirty="0" smtClean="0"/>
              </a:p>
              <a:p>
                <a:pPr marL="0" lvl="1" indent="0">
                  <a:buNone/>
                </a:pPr>
                <a:r>
                  <a:rPr lang="zh-CN" altLang="zh-CN" dirty="0" smtClean="0"/>
                  <a:t>【</a:t>
                </a:r>
                <a:r>
                  <a:rPr lang="zh-CN" altLang="zh-CN" dirty="0"/>
                  <a:t>例</a:t>
                </a:r>
                <a:r>
                  <a:rPr lang="en-US" altLang="zh-CN" dirty="0"/>
                  <a:t>4-22</a:t>
                </a:r>
                <a:r>
                  <a:rPr lang="zh-CN" altLang="zh-CN" dirty="0" smtClean="0"/>
                  <a:t>】利用</a:t>
                </a:r>
                <a:r>
                  <a:rPr lang="zh-CN" altLang="zh-CN" dirty="0"/>
                  <a:t>迭代算法</a:t>
                </a:r>
                <a:r>
                  <a:rPr lang="zh-CN" altLang="zh-CN" dirty="0" smtClean="0"/>
                  <a:t>求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x=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𝑎</m:t>
                        </m:r>
                      </m:e>
                    </m:rad>
                  </m:oMath>
                </a14:m>
                <a:r>
                  <a:rPr lang="zh-CN" altLang="en-US" dirty="0" smtClean="0"/>
                  <a:t> 的值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/>
                  <a:t>1</a:t>
                </a:r>
                <a:r>
                  <a:rPr lang="zh-CN" altLang="zh-CN" dirty="0" smtClean="0"/>
                  <a:t>）迭代</a:t>
                </a:r>
                <a:r>
                  <a:rPr lang="zh-CN" altLang="zh-CN" dirty="0"/>
                  <a:t>基本公式为</a:t>
                </a:r>
                <a:r>
                  <a:rPr lang="zh-CN" altLang="zh-CN" dirty="0" smtClean="0"/>
                  <a:t>：</a:t>
                </a:r>
                <a:r>
                  <a:rPr lang="en-US" altLang="zh-CN" dirty="0" smtClean="0"/>
                  <a:t>f = (</a:t>
                </a:r>
                <a:r>
                  <a:rPr lang="en-US" altLang="zh-CN" dirty="0" err="1" smtClean="0"/>
                  <a:t>x+a</a:t>
                </a:r>
                <a:r>
                  <a:rPr lang="en-US" altLang="zh-CN" dirty="0" smtClean="0"/>
                  <a:t>/x) </a:t>
                </a:r>
                <a:r>
                  <a:rPr lang="en-US" altLang="zh-CN" dirty="0"/>
                  <a:t>/2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zh-CN" dirty="0" smtClean="0"/>
                  <a:t>）取</a:t>
                </a:r>
                <a:r>
                  <a:rPr lang="en-US" altLang="zh-CN" dirty="0"/>
                  <a:t>a/2</a:t>
                </a:r>
                <a:r>
                  <a:rPr lang="zh-CN" altLang="zh-CN" dirty="0"/>
                  <a:t>作为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的初值</a:t>
                </a:r>
                <a:r>
                  <a:rPr lang="zh-CN" altLang="zh-CN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zh-CN" dirty="0"/>
                  <a:t>）</a:t>
                </a:r>
                <a:r>
                  <a:rPr lang="zh-CN" altLang="zh-CN" dirty="0" smtClean="0"/>
                  <a:t>把求得</a:t>
                </a:r>
                <a:r>
                  <a:rPr lang="zh-CN" altLang="zh-CN" dirty="0"/>
                  <a:t>的</a:t>
                </a:r>
                <a:r>
                  <a:rPr lang="en-US" altLang="zh-CN" dirty="0" smtClean="0"/>
                  <a:t>x</a:t>
                </a:r>
                <a:r>
                  <a:rPr lang="zh-CN" altLang="zh-CN" dirty="0" smtClean="0"/>
                  <a:t>代入</a:t>
                </a:r>
                <a:r>
                  <a:rPr lang="en-US" altLang="zh-CN" dirty="0" smtClean="0"/>
                  <a:t>f</a:t>
                </a:r>
                <a:r>
                  <a:rPr lang="zh-CN" altLang="zh-CN" dirty="0" smtClean="0"/>
                  <a:t>，用新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x0</a:t>
                </a:r>
                <a:r>
                  <a:rPr lang="zh-CN" altLang="zh-CN" dirty="0"/>
                  <a:t>再去求出一个新的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 smtClean="0"/>
                  <a:t>（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）利用迭代公式再求出一个</a:t>
                </a:r>
                <a:r>
                  <a:rPr lang="zh-CN" altLang="zh-CN" dirty="0" smtClean="0"/>
                  <a:t>新</a:t>
                </a:r>
                <a:r>
                  <a:rPr lang="en-US" altLang="zh-CN" dirty="0" smtClean="0"/>
                  <a:t>f </a:t>
                </a:r>
                <a:r>
                  <a:rPr lang="zh-CN" altLang="zh-CN" dirty="0" smtClean="0"/>
                  <a:t>值，</a:t>
                </a:r>
                <a:r>
                  <a:rPr lang="zh-CN" altLang="zh-CN" dirty="0"/>
                  <a:t>此</a:t>
                </a:r>
                <a:r>
                  <a:rPr lang="zh-CN" altLang="zh-CN" dirty="0" smtClean="0"/>
                  <a:t>值更</a:t>
                </a:r>
                <a:r>
                  <a:rPr lang="zh-CN" altLang="zh-CN" dirty="0"/>
                  <a:t>趋近于真正的平方根</a:t>
                </a:r>
                <a:r>
                  <a:rPr lang="zh-CN" altLang="zh-CN" dirty="0" smtClean="0"/>
                  <a:t>值</a:t>
                </a:r>
                <a:r>
                  <a:rPr lang="zh-CN" altLang="en-US" dirty="0" smtClean="0"/>
                  <a:t>；</a:t>
                </a:r>
                <a:endParaRPr lang="zh-CN" altLang="zh-CN" dirty="0"/>
              </a:p>
              <a:p>
                <a:pPr marL="360000" lvl="2" indent="0"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5</a:t>
                </a:r>
                <a:r>
                  <a:rPr lang="zh-CN" altLang="zh-CN" dirty="0" smtClean="0"/>
                  <a:t>）</a:t>
                </a:r>
                <a:r>
                  <a:rPr lang="zh-CN" altLang="en-US" dirty="0"/>
                  <a:t>迭代终止</a:t>
                </a:r>
                <a:r>
                  <a:rPr lang="zh-CN" altLang="en-US" dirty="0" smtClean="0"/>
                  <a:t>条件：前后</a:t>
                </a:r>
                <a:r>
                  <a:rPr lang="en-US" altLang="zh-CN" dirty="0"/>
                  <a:t>2</a:t>
                </a:r>
                <a:r>
                  <a:rPr lang="zh-CN" altLang="en-US" dirty="0" smtClean="0"/>
                  <a:t>次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绝对值小于</a:t>
                </a:r>
                <a:r>
                  <a:rPr lang="en-US" altLang="zh-CN" dirty="0" smtClean="0"/>
                  <a:t>0.000001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60000" lvl="2" indent="0">
                  <a:buNone/>
                </a:pPr>
                <a:r>
                  <a:rPr lang="en-US" altLang="zh-CN" dirty="0" smtClean="0"/>
                  <a:t>          </a:t>
                </a:r>
                <a:r>
                  <a:rPr lang="zh-CN" altLang="zh-CN" dirty="0" smtClean="0"/>
                  <a:t>否则</a:t>
                </a:r>
                <a:r>
                  <a:rPr lang="zh-CN" altLang="zh-CN" dirty="0"/>
                  <a:t>执行步骤</a:t>
                </a:r>
                <a:r>
                  <a:rPr lang="en-US" altLang="zh-CN" dirty="0" smtClean="0"/>
                  <a:t>3</a:t>
                </a:r>
                <a:r>
                  <a:rPr lang="zh-CN" altLang="zh-CN" dirty="0" smtClean="0"/>
                  <a:t>。</a:t>
                </a:r>
                <a:endParaRPr lang="zh-CN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099" t="-1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7695044" y="3317358"/>
            <a:ext cx="4496956" cy="35406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11" name="圆角矩形 10"/>
          <p:cNvSpPr/>
          <p:nvPr/>
        </p:nvSpPr>
        <p:spPr>
          <a:xfrm>
            <a:off x="5528929" y="5262269"/>
            <a:ext cx="2009555" cy="811901"/>
          </a:xfrm>
          <a:prstGeom prst="roundRect">
            <a:avLst/>
          </a:prstGeom>
          <a:solidFill>
            <a:srgbClr val="00339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n-CL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迭代法求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平方根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694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579448510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顺序搜索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89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/>
              <a:t>将杂乱无章的</a:t>
            </a:r>
            <a:r>
              <a:rPr lang="zh-CN" altLang="zh-CN" dirty="0" smtClean="0"/>
              <a:t>数据，通过</a:t>
            </a:r>
            <a:r>
              <a:rPr lang="zh-CN" altLang="en-US" dirty="0" smtClean="0"/>
              <a:t>算法</a:t>
            </a:r>
            <a:r>
              <a:rPr lang="zh-CN" altLang="zh-CN" dirty="0" smtClean="0"/>
              <a:t>按</a:t>
            </a:r>
            <a:r>
              <a:rPr lang="zh-CN" altLang="zh-CN" dirty="0"/>
              <a:t>关键字顺序排列的过程称为排序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常见排序算法：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冒泡排序</a:t>
            </a:r>
            <a:r>
              <a:rPr lang="zh-CN" altLang="zh-CN" dirty="0"/>
              <a:t>，插入排序，快速排序，选择排序，堆排序，归并排序等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zh-CN" dirty="0" smtClean="0"/>
              <a:t>搜索是有</a:t>
            </a:r>
            <a:r>
              <a:rPr lang="zh-CN" altLang="zh-CN" dirty="0"/>
              <a:t>目的的</a:t>
            </a:r>
            <a:r>
              <a:rPr lang="zh-CN" altLang="zh-CN" dirty="0" smtClean="0"/>
              <a:t>穷举问题解，</a:t>
            </a:r>
            <a:r>
              <a:rPr lang="zh-CN" altLang="zh-CN" dirty="0"/>
              <a:t>从而获得</a:t>
            </a:r>
            <a:r>
              <a:rPr lang="zh-CN" altLang="zh-CN" dirty="0" smtClean="0"/>
              <a:t>问题解决</a:t>
            </a:r>
            <a:r>
              <a:rPr lang="zh-CN" altLang="zh-CN" dirty="0"/>
              <a:t>方案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常见搜索方法：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顺序</a:t>
            </a:r>
            <a:r>
              <a:rPr lang="zh-CN" altLang="zh-CN" dirty="0"/>
              <a:t>搜索，二分搜索，广度优先搜索，深度优先搜索，枚举法等。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4694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排序</a:t>
            </a:r>
            <a:r>
              <a:rPr lang="zh-CN" altLang="zh-CN" b="1"/>
              <a:t>算法的基本操作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排序</a:t>
            </a:r>
            <a:r>
              <a:rPr lang="zh-CN" altLang="en-US" smtClean="0"/>
              <a:t>的</a:t>
            </a:r>
            <a:r>
              <a:rPr lang="zh-CN" altLang="zh-CN" smtClean="0"/>
              <a:t>基本</a:t>
            </a:r>
            <a:r>
              <a:rPr lang="zh-CN" altLang="zh-CN"/>
              <a:t>操作</a:t>
            </a:r>
            <a:r>
              <a:rPr lang="zh-CN" altLang="zh-CN" smtClean="0"/>
              <a:t>：</a:t>
            </a:r>
            <a:endParaRPr lang="en-US" altLang="zh-CN" smtClean="0"/>
          </a:p>
          <a:p>
            <a:pPr lvl="2"/>
            <a:r>
              <a:rPr lang="zh-CN" altLang="zh-CN" b="1">
                <a:solidFill>
                  <a:srgbClr val="C00000"/>
                </a:solidFill>
              </a:rPr>
              <a:t>关键字大小的比较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b="1" smtClean="0">
                <a:solidFill>
                  <a:srgbClr val="C00000"/>
                </a:solidFill>
              </a:rPr>
              <a:t>改变</a:t>
            </a:r>
            <a:r>
              <a:rPr lang="zh-CN" altLang="zh-CN" b="1">
                <a:solidFill>
                  <a:srgbClr val="C00000"/>
                </a:solidFill>
              </a:rPr>
              <a:t>元素的位置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排序元素处理方式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对顺序存储元素</a:t>
            </a:r>
            <a:r>
              <a:rPr lang="zh-CN" altLang="zh-CN"/>
              <a:t>，一般移动元素本身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对于链式存储元素</a:t>
            </a:r>
            <a:r>
              <a:rPr lang="zh-CN" altLang="en-US" smtClean="0"/>
              <a:t>，</a:t>
            </a:r>
            <a:r>
              <a:rPr lang="zh-CN" altLang="zh-CN" smtClean="0"/>
              <a:t>通过改变指针</a:t>
            </a:r>
            <a:r>
              <a:rPr lang="zh-CN" altLang="zh-CN"/>
              <a:t>实现重定位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排序算法</a:t>
            </a:r>
            <a:r>
              <a:rPr lang="zh-CN" altLang="zh-CN"/>
              <a:t>约定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只</a:t>
            </a:r>
            <a:r>
              <a:rPr lang="zh-CN" altLang="zh-CN"/>
              <a:t>考虑对元素的一个关键字进行</a:t>
            </a:r>
            <a:r>
              <a:rPr lang="zh-CN" altLang="zh-CN" smtClean="0"/>
              <a:t>排序；</a:t>
            </a:r>
            <a:endParaRPr lang="en-US" altLang="zh-CN" smtClean="0"/>
          </a:p>
          <a:p>
            <a:pPr lvl="2"/>
            <a:r>
              <a:rPr lang="zh-CN" altLang="zh-CN" smtClean="0"/>
              <a:t>假设</a:t>
            </a:r>
            <a:r>
              <a:rPr lang="zh-CN" altLang="zh-CN"/>
              <a:t>排序元素的存储结构为数组或链表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排序</a:t>
            </a:r>
            <a:r>
              <a:rPr lang="zh-CN" altLang="zh-CN"/>
              <a:t>结果为关键字的值递增排列（升序）。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76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5968429" y="222930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1396846131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6634737" y="992343"/>
            <a:ext cx="24803" cy="2636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5369" y="1828812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640053" y="362926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262057" y="2399431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算法的评估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76228" y="326420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648907" y="9923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643591" y="2792794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65595" y="747796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算法的定义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65595" y="1573595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4.1.2  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算法的表示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528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731" y="532220"/>
            <a:ext cx="11648263" cy="5996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冒泡排序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4-23</a:t>
            </a:r>
            <a:r>
              <a:rPr lang="zh-CN" altLang="zh-CN" dirty="0" smtClean="0"/>
              <a:t>】</a:t>
            </a:r>
            <a:r>
              <a:rPr lang="zh-CN" altLang="en-US" dirty="0" smtClean="0"/>
              <a:t>对</a:t>
            </a:r>
            <a:r>
              <a:rPr lang="en-US" altLang="zh-CN" dirty="0" smtClean="0"/>
              <a:t>{</a:t>
            </a:r>
            <a:r>
              <a:rPr lang="en-US" altLang="zh-CN" dirty="0"/>
              <a:t>7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en-US" altLang="zh-CN" dirty="0" smtClean="0"/>
              <a:t>}</a:t>
            </a:r>
            <a:r>
              <a:rPr lang="zh-CN" altLang="en-US" dirty="0" smtClean="0"/>
              <a:t>进行</a:t>
            </a:r>
            <a:r>
              <a:rPr lang="zh-CN" altLang="zh-CN" dirty="0" smtClean="0"/>
              <a:t>升序排列。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采用</a:t>
            </a:r>
            <a:r>
              <a:rPr lang="zh-CN" altLang="zh-CN" dirty="0"/>
              <a:t>冒泡排序，最小的元素跑到顶部</a:t>
            </a:r>
            <a:r>
              <a:rPr lang="zh-CN" altLang="zh-CN" sz="1800" dirty="0"/>
              <a:t>（左端）</a:t>
            </a:r>
            <a:r>
              <a:rPr lang="zh-CN" altLang="zh-CN" dirty="0"/>
              <a:t>，最大的元素沉到底部</a:t>
            </a:r>
            <a:r>
              <a:rPr lang="zh-CN" altLang="zh-CN" sz="1800" dirty="0"/>
              <a:t>（右端）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55675" y="1774858"/>
            <a:ext cx="9453563" cy="4625975"/>
            <a:chOff x="602" y="1185"/>
            <a:chExt cx="5955" cy="291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02" y="1185"/>
              <a:ext cx="5955" cy="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660" y="1185"/>
              <a:ext cx="5822" cy="1127"/>
              <a:chOff x="660" y="1185"/>
              <a:chExt cx="5822" cy="1127"/>
            </a:xfrm>
          </p:grpSpPr>
          <p:sp>
            <p:nvSpPr>
              <p:cNvPr id="16717" name="Rectangle 5"/>
              <p:cNvSpPr>
                <a:spLocks noChangeArrowheads="1"/>
              </p:cNvSpPr>
              <p:nvPr/>
            </p:nvSpPr>
            <p:spPr bwMode="auto">
              <a:xfrm>
                <a:off x="807" y="1248"/>
                <a:ext cx="323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循环状态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8" name="Rectangle 6"/>
              <p:cNvSpPr>
                <a:spLocks noChangeArrowheads="1"/>
              </p:cNvSpPr>
              <p:nvPr/>
            </p:nvSpPr>
            <p:spPr bwMode="auto">
              <a:xfrm>
                <a:off x="1305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9" name="Rectangle 7"/>
              <p:cNvSpPr>
                <a:spLocks noChangeArrowheads="1"/>
              </p:cNvSpPr>
              <p:nvPr/>
            </p:nvSpPr>
            <p:spPr bwMode="auto">
              <a:xfrm>
                <a:off x="1673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指针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0" name="Rectangle 8"/>
              <p:cNvSpPr>
                <a:spLocks noChangeArrowheads="1"/>
              </p:cNvSpPr>
              <p:nvPr/>
            </p:nvSpPr>
            <p:spPr bwMode="auto">
              <a:xfrm>
                <a:off x="1922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1" name="Rectangle 9"/>
              <p:cNvSpPr>
                <a:spLocks noChangeArrowheads="1"/>
              </p:cNvSpPr>
              <p:nvPr/>
            </p:nvSpPr>
            <p:spPr bwMode="auto">
              <a:xfrm>
                <a:off x="2793" y="1248"/>
                <a:ext cx="581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元素冒泡排序过程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2" name="Rectangle 10"/>
              <p:cNvSpPr>
                <a:spLocks noChangeArrowheads="1"/>
              </p:cNvSpPr>
              <p:nvPr/>
            </p:nvSpPr>
            <p:spPr bwMode="auto">
              <a:xfrm>
                <a:off x="3789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3" name="Rectangle 11"/>
              <p:cNvSpPr>
                <a:spLocks noChangeArrowheads="1"/>
              </p:cNvSpPr>
              <p:nvPr/>
            </p:nvSpPr>
            <p:spPr bwMode="auto">
              <a:xfrm>
                <a:off x="5271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说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4" name="Rectangle 12"/>
              <p:cNvSpPr>
                <a:spLocks noChangeArrowheads="1"/>
              </p:cNvSpPr>
              <p:nvPr/>
            </p:nvSpPr>
            <p:spPr bwMode="auto">
              <a:xfrm>
                <a:off x="5397" y="1248"/>
                <a:ext cx="19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5" name="Rectangle 13"/>
              <p:cNvSpPr>
                <a:spLocks noChangeArrowheads="1"/>
              </p:cNvSpPr>
              <p:nvPr/>
            </p:nvSpPr>
            <p:spPr bwMode="auto">
              <a:xfrm>
                <a:off x="5521" y="1248"/>
                <a:ext cx="194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明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6" name="Rectangle 14"/>
              <p:cNvSpPr>
                <a:spLocks noChangeArrowheads="1"/>
              </p:cNvSpPr>
              <p:nvPr/>
            </p:nvSpPr>
            <p:spPr bwMode="auto">
              <a:xfrm>
                <a:off x="5645" y="124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黑体" pitchFamily="49" charset="-122"/>
                    <a:ea typeface="黑体" pitchFamily="49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27" name="Rectangle 15"/>
              <p:cNvSpPr>
                <a:spLocks noChangeArrowheads="1"/>
              </p:cNvSpPr>
              <p:nvPr/>
            </p:nvSpPr>
            <p:spPr bwMode="auto">
              <a:xfrm>
                <a:off x="660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8" name="Rectangle 16"/>
              <p:cNvSpPr>
                <a:spLocks noChangeArrowheads="1"/>
              </p:cNvSpPr>
              <p:nvPr/>
            </p:nvSpPr>
            <p:spPr bwMode="auto">
              <a:xfrm>
                <a:off x="660" y="1185"/>
                <a:ext cx="7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9" name="Rectangle 17"/>
              <p:cNvSpPr>
                <a:spLocks noChangeArrowheads="1"/>
              </p:cNvSpPr>
              <p:nvPr/>
            </p:nvSpPr>
            <p:spPr bwMode="auto">
              <a:xfrm>
                <a:off x="667" y="1185"/>
                <a:ext cx="779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0" name="Rectangle 18"/>
              <p:cNvSpPr>
                <a:spLocks noChangeArrowheads="1"/>
              </p:cNvSpPr>
              <p:nvPr/>
            </p:nvSpPr>
            <p:spPr bwMode="auto">
              <a:xfrm>
                <a:off x="1446" y="1205"/>
                <a:ext cx="6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1" name="Rectangle 19"/>
              <p:cNvSpPr>
                <a:spLocks noChangeArrowheads="1"/>
              </p:cNvSpPr>
              <p:nvPr/>
            </p:nvSpPr>
            <p:spPr bwMode="auto">
              <a:xfrm>
                <a:off x="1446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2" name="Rectangle 20"/>
              <p:cNvSpPr>
                <a:spLocks noChangeArrowheads="1"/>
              </p:cNvSpPr>
              <p:nvPr/>
            </p:nvSpPr>
            <p:spPr bwMode="auto">
              <a:xfrm>
                <a:off x="1466" y="1185"/>
                <a:ext cx="676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3" name="Rectangle 21"/>
              <p:cNvSpPr>
                <a:spLocks noChangeArrowheads="1"/>
              </p:cNvSpPr>
              <p:nvPr/>
            </p:nvSpPr>
            <p:spPr bwMode="auto">
              <a:xfrm>
                <a:off x="2142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4" name="Rectangle 22"/>
              <p:cNvSpPr>
                <a:spLocks noChangeArrowheads="1"/>
              </p:cNvSpPr>
              <p:nvPr/>
            </p:nvSpPr>
            <p:spPr bwMode="auto">
              <a:xfrm>
                <a:off x="2142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5" name="Rectangle 23"/>
              <p:cNvSpPr>
                <a:spLocks noChangeArrowheads="1"/>
              </p:cNvSpPr>
              <p:nvPr/>
            </p:nvSpPr>
            <p:spPr bwMode="auto">
              <a:xfrm>
                <a:off x="2162" y="1185"/>
                <a:ext cx="2272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6" name="Rectangle 24"/>
              <p:cNvSpPr>
                <a:spLocks noChangeArrowheads="1"/>
              </p:cNvSpPr>
              <p:nvPr/>
            </p:nvSpPr>
            <p:spPr bwMode="auto">
              <a:xfrm>
                <a:off x="4434" y="1205"/>
                <a:ext cx="7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7" name="Rectangle 25"/>
              <p:cNvSpPr>
                <a:spLocks noChangeArrowheads="1"/>
              </p:cNvSpPr>
              <p:nvPr/>
            </p:nvSpPr>
            <p:spPr bwMode="auto">
              <a:xfrm>
                <a:off x="4434" y="1185"/>
                <a:ext cx="20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8" name="Rectangle 26"/>
              <p:cNvSpPr>
                <a:spLocks noChangeArrowheads="1"/>
              </p:cNvSpPr>
              <p:nvPr/>
            </p:nvSpPr>
            <p:spPr bwMode="auto">
              <a:xfrm>
                <a:off x="4454" y="1185"/>
                <a:ext cx="2022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9" name="Rectangle 27"/>
              <p:cNvSpPr>
                <a:spLocks noChangeArrowheads="1"/>
              </p:cNvSpPr>
              <p:nvPr/>
            </p:nvSpPr>
            <p:spPr bwMode="auto">
              <a:xfrm>
                <a:off x="6476" y="1205"/>
                <a:ext cx="6" cy="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0" name="Rectangle 28"/>
              <p:cNvSpPr>
                <a:spLocks noChangeArrowheads="1"/>
              </p:cNvSpPr>
              <p:nvPr/>
            </p:nvSpPr>
            <p:spPr bwMode="auto">
              <a:xfrm>
                <a:off x="6476" y="1185"/>
                <a:ext cx="6" cy="2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1" name="Rectangle 29"/>
              <p:cNvSpPr>
                <a:spLocks noChangeArrowheads="1"/>
              </p:cNvSpPr>
              <p:nvPr/>
            </p:nvSpPr>
            <p:spPr bwMode="auto">
              <a:xfrm>
                <a:off x="660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2" name="Rectangle 30"/>
              <p:cNvSpPr>
                <a:spLocks noChangeArrowheads="1"/>
              </p:cNvSpPr>
              <p:nvPr/>
            </p:nvSpPr>
            <p:spPr bwMode="auto">
              <a:xfrm>
                <a:off x="1446" y="1207"/>
                <a:ext cx="6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3" name="Rectangle 31"/>
              <p:cNvSpPr>
                <a:spLocks noChangeArrowheads="1"/>
              </p:cNvSpPr>
              <p:nvPr/>
            </p:nvSpPr>
            <p:spPr bwMode="auto">
              <a:xfrm>
                <a:off x="2142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4" name="Rectangle 32"/>
              <p:cNvSpPr>
                <a:spLocks noChangeArrowheads="1"/>
              </p:cNvSpPr>
              <p:nvPr/>
            </p:nvSpPr>
            <p:spPr bwMode="auto">
              <a:xfrm>
                <a:off x="4434" y="1207"/>
                <a:ext cx="7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5" name="Rectangle 33"/>
              <p:cNvSpPr>
                <a:spLocks noChangeArrowheads="1"/>
              </p:cNvSpPr>
              <p:nvPr/>
            </p:nvSpPr>
            <p:spPr bwMode="auto">
              <a:xfrm>
                <a:off x="6476" y="1207"/>
                <a:ext cx="6" cy="2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6" name="Rectangle 34"/>
              <p:cNvSpPr>
                <a:spLocks noChangeArrowheads="1"/>
              </p:cNvSpPr>
              <p:nvPr/>
            </p:nvSpPr>
            <p:spPr bwMode="auto">
              <a:xfrm>
                <a:off x="807" y="1471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初始状态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7" name="Rectangle 35"/>
              <p:cNvSpPr>
                <a:spLocks noChangeArrowheads="1"/>
              </p:cNvSpPr>
              <p:nvPr/>
            </p:nvSpPr>
            <p:spPr bwMode="auto">
              <a:xfrm>
                <a:off x="1304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8" name="Rectangle 36"/>
              <p:cNvSpPr>
                <a:spLocks noChangeArrowheads="1"/>
              </p:cNvSpPr>
              <p:nvPr/>
            </p:nvSpPr>
            <p:spPr bwMode="auto">
              <a:xfrm>
                <a:off x="1797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49" name="Rectangle 37"/>
              <p:cNvSpPr>
                <a:spLocks noChangeArrowheads="1"/>
              </p:cNvSpPr>
              <p:nvPr/>
            </p:nvSpPr>
            <p:spPr bwMode="auto">
              <a:xfrm>
                <a:off x="2149" y="1428"/>
                <a:ext cx="415" cy="216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0" name="Rectangle 38"/>
              <p:cNvSpPr>
                <a:spLocks noChangeArrowheads="1"/>
              </p:cNvSpPr>
              <p:nvPr/>
            </p:nvSpPr>
            <p:spPr bwMode="auto">
              <a:xfrm>
                <a:off x="2220" y="1428"/>
                <a:ext cx="273" cy="216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1" name="Rectangle 39"/>
              <p:cNvSpPr>
                <a:spLocks noChangeArrowheads="1"/>
              </p:cNvSpPr>
              <p:nvPr/>
            </p:nvSpPr>
            <p:spPr bwMode="auto">
              <a:xfrm>
                <a:off x="2324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2" name="Rectangle 40"/>
              <p:cNvSpPr>
                <a:spLocks noChangeArrowheads="1"/>
              </p:cNvSpPr>
              <p:nvPr/>
            </p:nvSpPr>
            <p:spPr bwMode="auto">
              <a:xfrm>
                <a:off x="2387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3" name="Rectangle 41"/>
              <p:cNvSpPr>
                <a:spLocks noChangeArrowheads="1"/>
              </p:cNvSpPr>
              <p:nvPr/>
            </p:nvSpPr>
            <p:spPr bwMode="auto">
              <a:xfrm>
                <a:off x="2746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4" name="Rectangle 42"/>
              <p:cNvSpPr>
                <a:spLocks noChangeArrowheads="1"/>
              </p:cNvSpPr>
              <p:nvPr/>
            </p:nvSpPr>
            <p:spPr bwMode="auto">
              <a:xfrm>
                <a:off x="2809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5" name="Rectangle 43"/>
              <p:cNvSpPr>
                <a:spLocks noChangeArrowheads="1"/>
              </p:cNvSpPr>
              <p:nvPr/>
            </p:nvSpPr>
            <p:spPr bwMode="auto">
              <a:xfrm>
                <a:off x="3193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6" name="Rectangle 44"/>
              <p:cNvSpPr>
                <a:spLocks noChangeArrowheads="1"/>
              </p:cNvSpPr>
              <p:nvPr/>
            </p:nvSpPr>
            <p:spPr bwMode="auto">
              <a:xfrm>
                <a:off x="3256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7" name="Rectangle 45"/>
              <p:cNvSpPr>
                <a:spLocks noChangeArrowheads="1"/>
              </p:cNvSpPr>
              <p:nvPr/>
            </p:nvSpPr>
            <p:spPr bwMode="auto">
              <a:xfrm>
                <a:off x="3671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8" name="Rectangle 46"/>
              <p:cNvSpPr>
                <a:spLocks noChangeArrowheads="1"/>
              </p:cNvSpPr>
              <p:nvPr/>
            </p:nvSpPr>
            <p:spPr bwMode="auto">
              <a:xfrm>
                <a:off x="3734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59" name="Rectangle 47"/>
              <p:cNvSpPr>
                <a:spLocks noChangeArrowheads="1"/>
              </p:cNvSpPr>
              <p:nvPr/>
            </p:nvSpPr>
            <p:spPr bwMode="auto">
              <a:xfrm>
                <a:off x="4159" y="1470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0" name="Rectangle 48"/>
              <p:cNvSpPr>
                <a:spLocks noChangeArrowheads="1"/>
              </p:cNvSpPr>
              <p:nvPr/>
            </p:nvSpPr>
            <p:spPr bwMode="auto">
              <a:xfrm>
                <a:off x="4222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1" name="Rectangle 49"/>
              <p:cNvSpPr>
                <a:spLocks noChangeArrowheads="1"/>
              </p:cNvSpPr>
              <p:nvPr/>
            </p:nvSpPr>
            <p:spPr bwMode="auto">
              <a:xfrm>
                <a:off x="4512" y="1470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62" name="Rectangle 50"/>
              <p:cNvSpPr>
                <a:spLocks noChangeArrowheads="1"/>
              </p:cNvSpPr>
              <p:nvPr/>
            </p:nvSpPr>
            <p:spPr bwMode="auto">
              <a:xfrm>
                <a:off x="660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3" name="Rectangle 51"/>
              <p:cNvSpPr>
                <a:spLocks noChangeArrowheads="1"/>
              </p:cNvSpPr>
              <p:nvPr/>
            </p:nvSpPr>
            <p:spPr bwMode="auto">
              <a:xfrm>
                <a:off x="667" y="1420"/>
                <a:ext cx="77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4" name="Rectangle 52"/>
              <p:cNvSpPr>
                <a:spLocks noChangeArrowheads="1"/>
              </p:cNvSpPr>
              <p:nvPr/>
            </p:nvSpPr>
            <p:spPr bwMode="auto">
              <a:xfrm>
                <a:off x="1446" y="1420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5" name="Rectangle 53"/>
              <p:cNvSpPr>
                <a:spLocks noChangeArrowheads="1"/>
              </p:cNvSpPr>
              <p:nvPr/>
            </p:nvSpPr>
            <p:spPr bwMode="auto">
              <a:xfrm>
                <a:off x="1452" y="1420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6" name="Rectangle 54"/>
              <p:cNvSpPr>
                <a:spLocks noChangeArrowheads="1"/>
              </p:cNvSpPr>
              <p:nvPr/>
            </p:nvSpPr>
            <p:spPr bwMode="auto">
              <a:xfrm>
                <a:off x="2142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7" name="Rectangle 55"/>
              <p:cNvSpPr>
                <a:spLocks noChangeArrowheads="1"/>
              </p:cNvSpPr>
              <p:nvPr/>
            </p:nvSpPr>
            <p:spPr bwMode="auto">
              <a:xfrm>
                <a:off x="2149" y="1420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8" name="Rectangle 56"/>
              <p:cNvSpPr>
                <a:spLocks noChangeArrowheads="1"/>
              </p:cNvSpPr>
              <p:nvPr/>
            </p:nvSpPr>
            <p:spPr bwMode="auto">
              <a:xfrm>
                <a:off x="2566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69" name="Rectangle 57"/>
              <p:cNvSpPr>
                <a:spLocks noChangeArrowheads="1"/>
              </p:cNvSpPr>
              <p:nvPr/>
            </p:nvSpPr>
            <p:spPr bwMode="auto">
              <a:xfrm>
                <a:off x="2573" y="1420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0" name="Rectangle 58"/>
              <p:cNvSpPr>
                <a:spLocks noChangeArrowheads="1"/>
              </p:cNvSpPr>
              <p:nvPr/>
            </p:nvSpPr>
            <p:spPr bwMode="auto">
              <a:xfrm>
                <a:off x="2988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1" name="Rectangle 59"/>
              <p:cNvSpPr>
                <a:spLocks noChangeArrowheads="1"/>
              </p:cNvSpPr>
              <p:nvPr/>
            </p:nvSpPr>
            <p:spPr bwMode="auto">
              <a:xfrm>
                <a:off x="2995" y="1420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2" name="Rectangle 60"/>
              <p:cNvSpPr>
                <a:spLocks noChangeArrowheads="1"/>
              </p:cNvSpPr>
              <p:nvPr/>
            </p:nvSpPr>
            <p:spPr bwMode="auto">
              <a:xfrm>
                <a:off x="3456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3" name="Rectangle 61"/>
              <p:cNvSpPr>
                <a:spLocks noChangeArrowheads="1"/>
              </p:cNvSpPr>
              <p:nvPr/>
            </p:nvSpPr>
            <p:spPr bwMode="auto">
              <a:xfrm>
                <a:off x="3463" y="1420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4" name="Rectangle 62"/>
              <p:cNvSpPr>
                <a:spLocks noChangeArrowheads="1"/>
              </p:cNvSpPr>
              <p:nvPr/>
            </p:nvSpPr>
            <p:spPr bwMode="auto">
              <a:xfrm>
                <a:off x="3944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5" name="Rectangle 63"/>
              <p:cNvSpPr>
                <a:spLocks noChangeArrowheads="1"/>
              </p:cNvSpPr>
              <p:nvPr/>
            </p:nvSpPr>
            <p:spPr bwMode="auto">
              <a:xfrm>
                <a:off x="3951" y="1420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6" name="Rectangle 64"/>
              <p:cNvSpPr>
                <a:spLocks noChangeArrowheads="1"/>
              </p:cNvSpPr>
              <p:nvPr/>
            </p:nvSpPr>
            <p:spPr bwMode="auto">
              <a:xfrm>
                <a:off x="4434" y="1420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7" name="Rectangle 65"/>
              <p:cNvSpPr>
                <a:spLocks noChangeArrowheads="1"/>
              </p:cNvSpPr>
              <p:nvPr/>
            </p:nvSpPr>
            <p:spPr bwMode="auto">
              <a:xfrm>
                <a:off x="4441" y="1420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8" name="Rectangle 66"/>
              <p:cNvSpPr>
                <a:spLocks noChangeArrowheads="1"/>
              </p:cNvSpPr>
              <p:nvPr/>
            </p:nvSpPr>
            <p:spPr bwMode="auto">
              <a:xfrm>
                <a:off x="6476" y="1420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79" name="Rectangle 67"/>
              <p:cNvSpPr>
                <a:spLocks noChangeArrowheads="1"/>
              </p:cNvSpPr>
              <p:nvPr/>
            </p:nvSpPr>
            <p:spPr bwMode="auto">
              <a:xfrm>
                <a:off x="660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0" name="Rectangle 68"/>
              <p:cNvSpPr>
                <a:spLocks noChangeArrowheads="1"/>
              </p:cNvSpPr>
              <p:nvPr/>
            </p:nvSpPr>
            <p:spPr bwMode="auto">
              <a:xfrm>
                <a:off x="1446" y="1427"/>
                <a:ext cx="6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1" name="Rectangle 69"/>
              <p:cNvSpPr>
                <a:spLocks noChangeArrowheads="1"/>
              </p:cNvSpPr>
              <p:nvPr/>
            </p:nvSpPr>
            <p:spPr bwMode="auto">
              <a:xfrm>
                <a:off x="2142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2" name="Rectangle 70"/>
              <p:cNvSpPr>
                <a:spLocks noChangeArrowheads="1"/>
              </p:cNvSpPr>
              <p:nvPr/>
            </p:nvSpPr>
            <p:spPr bwMode="auto">
              <a:xfrm>
                <a:off x="2566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3" name="Rectangle 71"/>
              <p:cNvSpPr>
                <a:spLocks noChangeArrowheads="1"/>
              </p:cNvSpPr>
              <p:nvPr/>
            </p:nvSpPr>
            <p:spPr bwMode="auto">
              <a:xfrm>
                <a:off x="2988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4" name="Rectangle 72"/>
              <p:cNvSpPr>
                <a:spLocks noChangeArrowheads="1"/>
              </p:cNvSpPr>
              <p:nvPr/>
            </p:nvSpPr>
            <p:spPr bwMode="auto">
              <a:xfrm>
                <a:off x="3456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5" name="Rectangle 73"/>
              <p:cNvSpPr>
                <a:spLocks noChangeArrowheads="1"/>
              </p:cNvSpPr>
              <p:nvPr/>
            </p:nvSpPr>
            <p:spPr bwMode="auto">
              <a:xfrm>
                <a:off x="3944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6" name="Rectangle 74"/>
              <p:cNvSpPr>
                <a:spLocks noChangeArrowheads="1"/>
              </p:cNvSpPr>
              <p:nvPr/>
            </p:nvSpPr>
            <p:spPr bwMode="auto">
              <a:xfrm>
                <a:off x="4434" y="1427"/>
                <a:ext cx="7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7" name="Rectangle 75"/>
              <p:cNvSpPr>
                <a:spLocks noChangeArrowheads="1"/>
              </p:cNvSpPr>
              <p:nvPr/>
            </p:nvSpPr>
            <p:spPr bwMode="auto">
              <a:xfrm>
                <a:off x="6476" y="1427"/>
                <a:ext cx="6" cy="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8" name="Rectangle 76"/>
              <p:cNvSpPr>
                <a:spLocks noChangeArrowheads="1"/>
              </p:cNvSpPr>
              <p:nvPr/>
            </p:nvSpPr>
            <p:spPr bwMode="auto">
              <a:xfrm>
                <a:off x="746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第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89" name="Rectangle 77"/>
              <p:cNvSpPr>
                <a:spLocks noChangeArrowheads="1"/>
              </p:cNvSpPr>
              <p:nvPr/>
            </p:nvSpPr>
            <p:spPr bwMode="auto">
              <a:xfrm>
                <a:off x="902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0" name="Rectangle 78"/>
              <p:cNvSpPr>
                <a:spLocks noChangeArrowheads="1"/>
              </p:cNvSpPr>
              <p:nvPr/>
            </p:nvSpPr>
            <p:spPr bwMode="auto">
              <a:xfrm>
                <a:off x="996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轮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1" name="Rectangle 79"/>
              <p:cNvSpPr>
                <a:spLocks noChangeArrowheads="1"/>
              </p:cNvSpPr>
              <p:nvPr/>
            </p:nvSpPr>
            <p:spPr bwMode="auto">
              <a:xfrm>
                <a:off x="1120" y="1693"/>
                <a:ext cx="19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比较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2" name="Rectangle 80"/>
              <p:cNvSpPr>
                <a:spLocks noChangeArrowheads="1"/>
              </p:cNvSpPr>
              <p:nvPr/>
            </p:nvSpPr>
            <p:spPr bwMode="auto">
              <a:xfrm>
                <a:off x="1366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3" name="Rectangle 81"/>
              <p:cNvSpPr>
                <a:spLocks noChangeArrowheads="1"/>
              </p:cNvSpPr>
              <p:nvPr/>
            </p:nvSpPr>
            <p:spPr bwMode="auto">
              <a:xfrm>
                <a:off x="1568" y="1692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4" name="Rectangle 82"/>
              <p:cNvSpPr>
                <a:spLocks noChangeArrowheads="1"/>
              </p:cNvSpPr>
              <p:nvPr/>
            </p:nvSpPr>
            <p:spPr bwMode="auto">
              <a:xfrm>
                <a:off x="1735" y="1693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5" name="Rectangle 83"/>
              <p:cNvSpPr>
                <a:spLocks noChangeArrowheads="1"/>
              </p:cNvSpPr>
              <p:nvPr/>
            </p:nvSpPr>
            <p:spPr bwMode="auto">
              <a:xfrm>
                <a:off x="1860" y="1692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6" name="Rectangle 84"/>
              <p:cNvSpPr>
                <a:spLocks noChangeArrowheads="1"/>
              </p:cNvSpPr>
              <p:nvPr/>
            </p:nvSpPr>
            <p:spPr bwMode="auto">
              <a:xfrm>
                <a:off x="2025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7" name="Rectangle 85"/>
              <p:cNvSpPr>
                <a:spLocks noChangeArrowheads="1"/>
              </p:cNvSpPr>
              <p:nvPr/>
            </p:nvSpPr>
            <p:spPr bwMode="auto">
              <a:xfrm>
                <a:off x="2324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8" name="Rectangle 86"/>
              <p:cNvSpPr>
                <a:spLocks noChangeArrowheads="1"/>
              </p:cNvSpPr>
              <p:nvPr/>
            </p:nvSpPr>
            <p:spPr bwMode="auto">
              <a:xfrm>
                <a:off x="2387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99" name="Rectangle 87"/>
              <p:cNvSpPr>
                <a:spLocks noChangeArrowheads="1"/>
              </p:cNvSpPr>
              <p:nvPr/>
            </p:nvSpPr>
            <p:spPr bwMode="auto">
              <a:xfrm>
                <a:off x="2573" y="1650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0" name="Rectangle 88"/>
              <p:cNvSpPr>
                <a:spLocks noChangeArrowheads="1"/>
              </p:cNvSpPr>
              <p:nvPr/>
            </p:nvSpPr>
            <p:spPr bwMode="auto">
              <a:xfrm>
                <a:off x="2642" y="1650"/>
                <a:ext cx="27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1" name="Rectangle 89"/>
              <p:cNvSpPr>
                <a:spLocks noChangeArrowheads="1"/>
              </p:cNvSpPr>
              <p:nvPr/>
            </p:nvSpPr>
            <p:spPr bwMode="auto">
              <a:xfrm>
                <a:off x="2746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2" name="Rectangle 90"/>
              <p:cNvSpPr>
                <a:spLocks noChangeArrowheads="1"/>
              </p:cNvSpPr>
              <p:nvPr/>
            </p:nvSpPr>
            <p:spPr bwMode="auto">
              <a:xfrm>
                <a:off x="2809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3" name="Rectangle 91"/>
              <p:cNvSpPr>
                <a:spLocks noChangeArrowheads="1"/>
              </p:cNvSpPr>
              <p:nvPr/>
            </p:nvSpPr>
            <p:spPr bwMode="auto">
              <a:xfrm>
                <a:off x="3193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4" name="Rectangle 92"/>
              <p:cNvSpPr>
                <a:spLocks noChangeArrowheads="1"/>
              </p:cNvSpPr>
              <p:nvPr/>
            </p:nvSpPr>
            <p:spPr bwMode="auto">
              <a:xfrm>
                <a:off x="3256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5" name="Rectangle 93"/>
              <p:cNvSpPr>
                <a:spLocks noChangeArrowheads="1"/>
              </p:cNvSpPr>
              <p:nvPr/>
            </p:nvSpPr>
            <p:spPr bwMode="auto">
              <a:xfrm>
                <a:off x="3671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6" name="Rectangle 94"/>
              <p:cNvSpPr>
                <a:spLocks noChangeArrowheads="1"/>
              </p:cNvSpPr>
              <p:nvPr/>
            </p:nvSpPr>
            <p:spPr bwMode="auto">
              <a:xfrm>
                <a:off x="3734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7" name="Rectangle 95"/>
              <p:cNvSpPr>
                <a:spLocks noChangeArrowheads="1"/>
              </p:cNvSpPr>
              <p:nvPr/>
            </p:nvSpPr>
            <p:spPr bwMode="auto">
              <a:xfrm>
                <a:off x="4159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8" name="Rectangle 96"/>
              <p:cNvSpPr>
                <a:spLocks noChangeArrowheads="1"/>
              </p:cNvSpPr>
              <p:nvPr/>
            </p:nvSpPr>
            <p:spPr bwMode="auto">
              <a:xfrm>
                <a:off x="4222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09" name="Rectangle 97"/>
              <p:cNvSpPr>
                <a:spLocks noChangeArrowheads="1"/>
              </p:cNvSpPr>
              <p:nvPr/>
            </p:nvSpPr>
            <p:spPr bwMode="auto">
              <a:xfrm>
                <a:off x="4512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0" name="Rectangle 98"/>
              <p:cNvSpPr>
                <a:spLocks noChangeArrowheads="1"/>
              </p:cNvSpPr>
              <p:nvPr/>
            </p:nvSpPr>
            <p:spPr bwMode="auto">
              <a:xfrm>
                <a:off x="4575" y="1692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1" name="Rectangle 99"/>
              <p:cNvSpPr>
                <a:spLocks noChangeArrowheads="1"/>
              </p:cNvSpPr>
              <p:nvPr/>
            </p:nvSpPr>
            <p:spPr bwMode="auto">
              <a:xfrm>
                <a:off x="4616" y="1692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2" name="Rectangle 100"/>
              <p:cNvSpPr>
                <a:spLocks noChangeArrowheads="1"/>
              </p:cNvSpPr>
              <p:nvPr/>
            </p:nvSpPr>
            <p:spPr bwMode="auto">
              <a:xfrm>
                <a:off x="4710" y="1693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3" name="Rectangle 101"/>
              <p:cNvSpPr>
                <a:spLocks noChangeArrowheads="1"/>
              </p:cNvSpPr>
              <p:nvPr/>
            </p:nvSpPr>
            <p:spPr bwMode="auto">
              <a:xfrm>
                <a:off x="5081" y="1692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4" name="Rectangle 102"/>
              <p:cNvSpPr>
                <a:spLocks noChangeArrowheads="1"/>
              </p:cNvSpPr>
              <p:nvPr/>
            </p:nvSpPr>
            <p:spPr bwMode="auto">
              <a:xfrm>
                <a:off x="5147" y="1693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5" name="Rectangle 103"/>
              <p:cNvSpPr>
                <a:spLocks noChangeArrowheads="1"/>
              </p:cNvSpPr>
              <p:nvPr/>
            </p:nvSpPr>
            <p:spPr bwMode="auto">
              <a:xfrm>
                <a:off x="5642" y="1692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16" name="Rectangle 104"/>
              <p:cNvSpPr>
                <a:spLocks noChangeArrowheads="1"/>
              </p:cNvSpPr>
              <p:nvPr/>
            </p:nvSpPr>
            <p:spPr bwMode="auto">
              <a:xfrm>
                <a:off x="660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7" name="Rectangle 105"/>
              <p:cNvSpPr>
                <a:spLocks noChangeArrowheads="1"/>
              </p:cNvSpPr>
              <p:nvPr/>
            </p:nvSpPr>
            <p:spPr bwMode="auto">
              <a:xfrm>
                <a:off x="667" y="1644"/>
                <a:ext cx="779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8" name="Rectangle 106"/>
              <p:cNvSpPr>
                <a:spLocks noChangeArrowheads="1"/>
              </p:cNvSpPr>
              <p:nvPr/>
            </p:nvSpPr>
            <p:spPr bwMode="auto">
              <a:xfrm>
                <a:off x="1446" y="1644"/>
                <a:ext cx="6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9" name="Rectangle 107"/>
              <p:cNvSpPr>
                <a:spLocks noChangeArrowheads="1"/>
              </p:cNvSpPr>
              <p:nvPr/>
            </p:nvSpPr>
            <p:spPr bwMode="auto">
              <a:xfrm>
                <a:off x="1452" y="1644"/>
                <a:ext cx="690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0" name="Rectangle 108"/>
              <p:cNvSpPr>
                <a:spLocks noChangeArrowheads="1"/>
              </p:cNvSpPr>
              <p:nvPr/>
            </p:nvSpPr>
            <p:spPr bwMode="auto">
              <a:xfrm>
                <a:off x="2142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1" name="Rectangle 109"/>
              <p:cNvSpPr>
                <a:spLocks noChangeArrowheads="1"/>
              </p:cNvSpPr>
              <p:nvPr/>
            </p:nvSpPr>
            <p:spPr bwMode="auto">
              <a:xfrm>
                <a:off x="2149" y="1644"/>
                <a:ext cx="41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2" name="Rectangle 110"/>
              <p:cNvSpPr>
                <a:spLocks noChangeArrowheads="1"/>
              </p:cNvSpPr>
              <p:nvPr/>
            </p:nvSpPr>
            <p:spPr bwMode="auto">
              <a:xfrm>
                <a:off x="2566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3" name="Rectangle 111"/>
              <p:cNvSpPr>
                <a:spLocks noChangeArrowheads="1"/>
              </p:cNvSpPr>
              <p:nvPr/>
            </p:nvSpPr>
            <p:spPr bwMode="auto">
              <a:xfrm>
                <a:off x="2573" y="1644"/>
                <a:ext cx="415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4" name="Rectangle 112"/>
              <p:cNvSpPr>
                <a:spLocks noChangeArrowheads="1"/>
              </p:cNvSpPr>
              <p:nvPr/>
            </p:nvSpPr>
            <p:spPr bwMode="auto">
              <a:xfrm>
                <a:off x="2988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5" name="Rectangle 113"/>
              <p:cNvSpPr>
                <a:spLocks noChangeArrowheads="1"/>
              </p:cNvSpPr>
              <p:nvPr/>
            </p:nvSpPr>
            <p:spPr bwMode="auto">
              <a:xfrm>
                <a:off x="2995" y="1644"/>
                <a:ext cx="46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6" name="Rectangle 114"/>
              <p:cNvSpPr>
                <a:spLocks noChangeArrowheads="1"/>
              </p:cNvSpPr>
              <p:nvPr/>
            </p:nvSpPr>
            <p:spPr bwMode="auto">
              <a:xfrm>
                <a:off x="3456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7" name="Rectangle 115"/>
              <p:cNvSpPr>
                <a:spLocks noChangeArrowheads="1"/>
              </p:cNvSpPr>
              <p:nvPr/>
            </p:nvSpPr>
            <p:spPr bwMode="auto">
              <a:xfrm>
                <a:off x="3463" y="1644"/>
                <a:ext cx="481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8" name="Rectangle 116"/>
              <p:cNvSpPr>
                <a:spLocks noChangeArrowheads="1"/>
              </p:cNvSpPr>
              <p:nvPr/>
            </p:nvSpPr>
            <p:spPr bwMode="auto">
              <a:xfrm>
                <a:off x="3944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29" name="Rectangle 117"/>
              <p:cNvSpPr>
                <a:spLocks noChangeArrowheads="1"/>
              </p:cNvSpPr>
              <p:nvPr/>
            </p:nvSpPr>
            <p:spPr bwMode="auto">
              <a:xfrm>
                <a:off x="3951" y="1644"/>
                <a:ext cx="483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0" name="Rectangle 118"/>
              <p:cNvSpPr>
                <a:spLocks noChangeArrowheads="1"/>
              </p:cNvSpPr>
              <p:nvPr/>
            </p:nvSpPr>
            <p:spPr bwMode="auto">
              <a:xfrm>
                <a:off x="4434" y="1644"/>
                <a:ext cx="7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1" name="Rectangle 119"/>
              <p:cNvSpPr>
                <a:spLocks noChangeArrowheads="1"/>
              </p:cNvSpPr>
              <p:nvPr/>
            </p:nvSpPr>
            <p:spPr bwMode="auto">
              <a:xfrm>
                <a:off x="4441" y="1644"/>
                <a:ext cx="2035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2" name="Rectangle 120"/>
              <p:cNvSpPr>
                <a:spLocks noChangeArrowheads="1"/>
              </p:cNvSpPr>
              <p:nvPr/>
            </p:nvSpPr>
            <p:spPr bwMode="auto">
              <a:xfrm>
                <a:off x="6476" y="1644"/>
                <a:ext cx="6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3" name="Rectangle 121"/>
              <p:cNvSpPr>
                <a:spLocks noChangeArrowheads="1"/>
              </p:cNvSpPr>
              <p:nvPr/>
            </p:nvSpPr>
            <p:spPr bwMode="auto">
              <a:xfrm>
                <a:off x="660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4" name="Rectangle 122"/>
              <p:cNvSpPr>
                <a:spLocks noChangeArrowheads="1"/>
              </p:cNvSpPr>
              <p:nvPr/>
            </p:nvSpPr>
            <p:spPr bwMode="auto">
              <a:xfrm>
                <a:off x="1446" y="1650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5" name="Rectangle 123"/>
              <p:cNvSpPr>
                <a:spLocks noChangeArrowheads="1"/>
              </p:cNvSpPr>
              <p:nvPr/>
            </p:nvSpPr>
            <p:spPr bwMode="auto">
              <a:xfrm>
                <a:off x="2142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6" name="Rectangle 124"/>
              <p:cNvSpPr>
                <a:spLocks noChangeArrowheads="1"/>
              </p:cNvSpPr>
              <p:nvPr/>
            </p:nvSpPr>
            <p:spPr bwMode="auto">
              <a:xfrm>
                <a:off x="2566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7" name="Rectangle 125"/>
              <p:cNvSpPr>
                <a:spLocks noChangeArrowheads="1"/>
              </p:cNvSpPr>
              <p:nvPr/>
            </p:nvSpPr>
            <p:spPr bwMode="auto">
              <a:xfrm>
                <a:off x="2988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8" name="Rectangle 126"/>
              <p:cNvSpPr>
                <a:spLocks noChangeArrowheads="1"/>
              </p:cNvSpPr>
              <p:nvPr/>
            </p:nvSpPr>
            <p:spPr bwMode="auto">
              <a:xfrm>
                <a:off x="3456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9" name="Rectangle 127"/>
              <p:cNvSpPr>
                <a:spLocks noChangeArrowheads="1"/>
              </p:cNvSpPr>
              <p:nvPr/>
            </p:nvSpPr>
            <p:spPr bwMode="auto">
              <a:xfrm>
                <a:off x="3944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0" name="Rectangle 128"/>
              <p:cNvSpPr>
                <a:spLocks noChangeArrowheads="1"/>
              </p:cNvSpPr>
              <p:nvPr/>
            </p:nvSpPr>
            <p:spPr bwMode="auto">
              <a:xfrm>
                <a:off x="4434" y="1650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1" name="Rectangle 129"/>
              <p:cNvSpPr>
                <a:spLocks noChangeArrowheads="1"/>
              </p:cNvSpPr>
              <p:nvPr/>
            </p:nvSpPr>
            <p:spPr bwMode="auto">
              <a:xfrm>
                <a:off x="6476" y="1650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2" name="Rectangle 130"/>
              <p:cNvSpPr>
                <a:spLocks noChangeArrowheads="1"/>
              </p:cNvSpPr>
              <p:nvPr/>
            </p:nvSpPr>
            <p:spPr bwMode="auto">
              <a:xfrm>
                <a:off x="1568" y="1914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3" name="Rectangle 131"/>
              <p:cNvSpPr>
                <a:spLocks noChangeArrowheads="1"/>
              </p:cNvSpPr>
              <p:nvPr/>
            </p:nvSpPr>
            <p:spPr bwMode="auto">
              <a:xfrm>
                <a:off x="1735" y="1915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4" name="Rectangle 132"/>
              <p:cNvSpPr>
                <a:spLocks noChangeArrowheads="1"/>
              </p:cNvSpPr>
              <p:nvPr/>
            </p:nvSpPr>
            <p:spPr bwMode="auto">
              <a:xfrm>
                <a:off x="1860" y="1914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5" name="Rectangle 133"/>
              <p:cNvSpPr>
                <a:spLocks noChangeArrowheads="1"/>
              </p:cNvSpPr>
              <p:nvPr/>
            </p:nvSpPr>
            <p:spPr bwMode="auto">
              <a:xfrm>
                <a:off x="2025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6" name="Rectangle 134"/>
              <p:cNvSpPr>
                <a:spLocks noChangeArrowheads="1"/>
              </p:cNvSpPr>
              <p:nvPr/>
            </p:nvSpPr>
            <p:spPr bwMode="auto">
              <a:xfrm>
                <a:off x="2324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7" name="Rectangle 135"/>
              <p:cNvSpPr>
                <a:spLocks noChangeArrowheads="1"/>
              </p:cNvSpPr>
              <p:nvPr/>
            </p:nvSpPr>
            <p:spPr bwMode="auto">
              <a:xfrm>
                <a:off x="2387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8" name="Rectangle 136"/>
              <p:cNvSpPr>
                <a:spLocks noChangeArrowheads="1"/>
              </p:cNvSpPr>
              <p:nvPr/>
            </p:nvSpPr>
            <p:spPr bwMode="auto">
              <a:xfrm>
                <a:off x="2746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49" name="Rectangle 137"/>
              <p:cNvSpPr>
                <a:spLocks noChangeArrowheads="1"/>
              </p:cNvSpPr>
              <p:nvPr/>
            </p:nvSpPr>
            <p:spPr bwMode="auto">
              <a:xfrm>
                <a:off x="2809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0" name="Rectangle 138"/>
              <p:cNvSpPr>
                <a:spLocks noChangeArrowheads="1"/>
              </p:cNvSpPr>
              <p:nvPr/>
            </p:nvSpPr>
            <p:spPr bwMode="auto">
              <a:xfrm>
                <a:off x="2995" y="1872"/>
                <a:ext cx="46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51" name="Rectangle 139"/>
              <p:cNvSpPr>
                <a:spLocks noChangeArrowheads="1"/>
              </p:cNvSpPr>
              <p:nvPr/>
            </p:nvSpPr>
            <p:spPr bwMode="auto">
              <a:xfrm>
                <a:off x="3066" y="1872"/>
                <a:ext cx="31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52" name="Rectangle 140"/>
              <p:cNvSpPr>
                <a:spLocks noChangeArrowheads="1"/>
              </p:cNvSpPr>
              <p:nvPr/>
            </p:nvSpPr>
            <p:spPr bwMode="auto">
              <a:xfrm>
                <a:off x="3193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3" name="Rectangle 141"/>
              <p:cNvSpPr>
                <a:spLocks noChangeArrowheads="1"/>
              </p:cNvSpPr>
              <p:nvPr/>
            </p:nvSpPr>
            <p:spPr bwMode="auto">
              <a:xfrm>
                <a:off x="3256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4" name="Rectangle 142"/>
              <p:cNvSpPr>
                <a:spLocks noChangeArrowheads="1"/>
              </p:cNvSpPr>
              <p:nvPr/>
            </p:nvSpPr>
            <p:spPr bwMode="auto">
              <a:xfrm>
                <a:off x="3671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5" name="Rectangle 143"/>
              <p:cNvSpPr>
                <a:spLocks noChangeArrowheads="1"/>
              </p:cNvSpPr>
              <p:nvPr/>
            </p:nvSpPr>
            <p:spPr bwMode="auto">
              <a:xfrm>
                <a:off x="3734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6" name="Rectangle 144"/>
              <p:cNvSpPr>
                <a:spLocks noChangeArrowheads="1"/>
              </p:cNvSpPr>
              <p:nvPr/>
            </p:nvSpPr>
            <p:spPr bwMode="auto">
              <a:xfrm>
                <a:off x="4159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7" name="Rectangle 145"/>
              <p:cNvSpPr>
                <a:spLocks noChangeArrowheads="1"/>
              </p:cNvSpPr>
              <p:nvPr/>
            </p:nvSpPr>
            <p:spPr bwMode="auto">
              <a:xfrm>
                <a:off x="4222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8" name="Rectangle 146"/>
              <p:cNvSpPr>
                <a:spLocks noChangeArrowheads="1"/>
              </p:cNvSpPr>
              <p:nvPr/>
            </p:nvSpPr>
            <p:spPr bwMode="auto">
              <a:xfrm>
                <a:off x="4512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59" name="Rectangle 147"/>
              <p:cNvSpPr>
                <a:spLocks noChangeArrowheads="1"/>
              </p:cNvSpPr>
              <p:nvPr/>
            </p:nvSpPr>
            <p:spPr bwMode="auto">
              <a:xfrm>
                <a:off x="4575" y="1914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0" name="Rectangle 148"/>
              <p:cNvSpPr>
                <a:spLocks noChangeArrowheads="1"/>
              </p:cNvSpPr>
              <p:nvPr/>
            </p:nvSpPr>
            <p:spPr bwMode="auto">
              <a:xfrm>
                <a:off x="4616" y="1914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1" name="Rectangle 149"/>
              <p:cNvSpPr>
                <a:spLocks noChangeArrowheads="1"/>
              </p:cNvSpPr>
              <p:nvPr/>
            </p:nvSpPr>
            <p:spPr bwMode="auto">
              <a:xfrm>
                <a:off x="4710" y="1915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2" name="Rectangle 150"/>
              <p:cNvSpPr>
                <a:spLocks noChangeArrowheads="1"/>
              </p:cNvSpPr>
              <p:nvPr/>
            </p:nvSpPr>
            <p:spPr bwMode="auto">
              <a:xfrm>
                <a:off x="5081" y="1914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3" name="Rectangle 151"/>
              <p:cNvSpPr>
                <a:spLocks noChangeArrowheads="1"/>
              </p:cNvSpPr>
              <p:nvPr/>
            </p:nvSpPr>
            <p:spPr bwMode="auto">
              <a:xfrm>
                <a:off x="5147" y="1915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4" name="Rectangle 152"/>
              <p:cNvSpPr>
                <a:spLocks noChangeArrowheads="1"/>
              </p:cNvSpPr>
              <p:nvPr/>
            </p:nvSpPr>
            <p:spPr bwMode="auto">
              <a:xfrm>
                <a:off x="5642" y="1914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65" name="Rectangle 153"/>
              <p:cNvSpPr>
                <a:spLocks noChangeArrowheads="1"/>
              </p:cNvSpPr>
              <p:nvPr/>
            </p:nvSpPr>
            <p:spPr bwMode="auto">
              <a:xfrm>
                <a:off x="660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6" name="Rectangle 154"/>
              <p:cNvSpPr>
                <a:spLocks noChangeArrowheads="1"/>
              </p:cNvSpPr>
              <p:nvPr/>
            </p:nvSpPr>
            <p:spPr bwMode="auto">
              <a:xfrm>
                <a:off x="1446" y="1865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7" name="Rectangle 155"/>
              <p:cNvSpPr>
                <a:spLocks noChangeArrowheads="1"/>
              </p:cNvSpPr>
              <p:nvPr/>
            </p:nvSpPr>
            <p:spPr bwMode="auto">
              <a:xfrm>
                <a:off x="1452" y="1865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8" name="Rectangle 156"/>
              <p:cNvSpPr>
                <a:spLocks noChangeArrowheads="1"/>
              </p:cNvSpPr>
              <p:nvPr/>
            </p:nvSpPr>
            <p:spPr bwMode="auto">
              <a:xfrm>
                <a:off x="2142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9" name="Rectangle 157"/>
              <p:cNvSpPr>
                <a:spLocks noChangeArrowheads="1"/>
              </p:cNvSpPr>
              <p:nvPr/>
            </p:nvSpPr>
            <p:spPr bwMode="auto">
              <a:xfrm>
                <a:off x="2149" y="1865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0" name="Rectangle 158"/>
              <p:cNvSpPr>
                <a:spLocks noChangeArrowheads="1"/>
              </p:cNvSpPr>
              <p:nvPr/>
            </p:nvSpPr>
            <p:spPr bwMode="auto">
              <a:xfrm>
                <a:off x="2566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1" name="Rectangle 159"/>
              <p:cNvSpPr>
                <a:spLocks noChangeArrowheads="1"/>
              </p:cNvSpPr>
              <p:nvPr/>
            </p:nvSpPr>
            <p:spPr bwMode="auto">
              <a:xfrm>
                <a:off x="2573" y="1865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2" name="Rectangle 160"/>
              <p:cNvSpPr>
                <a:spLocks noChangeArrowheads="1"/>
              </p:cNvSpPr>
              <p:nvPr/>
            </p:nvSpPr>
            <p:spPr bwMode="auto">
              <a:xfrm>
                <a:off x="2988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3" name="Rectangle 161"/>
              <p:cNvSpPr>
                <a:spLocks noChangeArrowheads="1"/>
              </p:cNvSpPr>
              <p:nvPr/>
            </p:nvSpPr>
            <p:spPr bwMode="auto">
              <a:xfrm>
                <a:off x="2995" y="1865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4" name="Rectangle 162"/>
              <p:cNvSpPr>
                <a:spLocks noChangeArrowheads="1"/>
              </p:cNvSpPr>
              <p:nvPr/>
            </p:nvSpPr>
            <p:spPr bwMode="auto">
              <a:xfrm>
                <a:off x="3456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5" name="Rectangle 163"/>
              <p:cNvSpPr>
                <a:spLocks noChangeArrowheads="1"/>
              </p:cNvSpPr>
              <p:nvPr/>
            </p:nvSpPr>
            <p:spPr bwMode="auto">
              <a:xfrm>
                <a:off x="3463" y="1865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6" name="Rectangle 164"/>
              <p:cNvSpPr>
                <a:spLocks noChangeArrowheads="1"/>
              </p:cNvSpPr>
              <p:nvPr/>
            </p:nvSpPr>
            <p:spPr bwMode="auto">
              <a:xfrm>
                <a:off x="3944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7" name="Rectangle 165"/>
              <p:cNvSpPr>
                <a:spLocks noChangeArrowheads="1"/>
              </p:cNvSpPr>
              <p:nvPr/>
            </p:nvSpPr>
            <p:spPr bwMode="auto">
              <a:xfrm>
                <a:off x="3951" y="1865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8" name="Rectangle 166"/>
              <p:cNvSpPr>
                <a:spLocks noChangeArrowheads="1"/>
              </p:cNvSpPr>
              <p:nvPr/>
            </p:nvSpPr>
            <p:spPr bwMode="auto">
              <a:xfrm>
                <a:off x="4434" y="1865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9" name="Rectangle 167"/>
              <p:cNvSpPr>
                <a:spLocks noChangeArrowheads="1"/>
              </p:cNvSpPr>
              <p:nvPr/>
            </p:nvSpPr>
            <p:spPr bwMode="auto">
              <a:xfrm>
                <a:off x="4441" y="1865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0" name="Rectangle 168"/>
              <p:cNvSpPr>
                <a:spLocks noChangeArrowheads="1"/>
              </p:cNvSpPr>
              <p:nvPr/>
            </p:nvSpPr>
            <p:spPr bwMode="auto">
              <a:xfrm>
                <a:off x="6476" y="1865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1" name="Rectangle 169"/>
              <p:cNvSpPr>
                <a:spLocks noChangeArrowheads="1"/>
              </p:cNvSpPr>
              <p:nvPr/>
            </p:nvSpPr>
            <p:spPr bwMode="auto">
              <a:xfrm>
                <a:off x="660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2" name="Rectangle 170"/>
              <p:cNvSpPr>
                <a:spLocks noChangeArrowheads="1"/>
              </p:cNvSpPr>
              <p:nvPr/>
            </p:nvSpPr>
            <p:spPr bwMode="auto">
              <a:xfrm>
                <a:off x="1446" y="1872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3" name="Rectangle 171"/>
              <p:cNvSpPr>
                <a:spLocks noChangeArrowheads="1"/>
              </p:cNvSpPr>
              <p:nvPr/>
            </p:nvSpPr>
            <p:spPr bwMode="auto">
              <a:xfrm>
                <a:off x="2142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4" name="Rectangle 172"/>
              <p:cNvSpPr>
                <a:spLocks noChangeArrowheads="1"/>
              </p:cNvSpPr>
              <p:nvPr/>
            </p:nvSpPr>
            <p:spPr bwMode="auto">
              <a:xfrm>
                <a:off x="2566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5" name="Rectangle 173"/>
              <p:cNvSpPr>
                <a:spLocks noChangeArrowheads="1"/>
              </p:cNvSpPr>
              <p:nvPr/>
            </p:nvSpPr>
            <p:spPr bwMode="auto">
              <a:xfrm>
                <a:off x="2988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6" name="Rectangle 174"/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7" name="Rectangle 175"/>
              <p:cNvSpPr>
                <a:spLocks noChangeArrowheads="1"/>
              </p:cNvSpPr>
              <p:nvPr/>
            </p:nvSpPr>
            <p:spPr bwMode="auto">
              <a:xfrm>
                <a:off x="3944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8" name="Rectangle 176"/>
              <p:cNvSpPr>
                <a:spLocks noChangeArrowheads="1"/>
              </p:cNvSpPr>
              <p:nvPr/>
            </p:nvSpPr>
            <p:spPr bwMode="auto">
              <a:xfrm>
                <a:off x="4434" y="1872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89" name="Rectangle 177"/>
              <p:cNvSpPr>
                <a:spLocks noChangeArrowheads="1"/>
              </p:cNvSpPr>
              <p:nvPr/>
            </p:nvSpPr>
            <p:spPr bwMode="auto">
              <a:xfrm>
                <a:off x="6476" y="1872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90" name="Rectangle 178"/>
              <p:cNvSpPr>
                <a:spLocks noChangeArrowheads="1"/>
              </p:cNvSpPr>
              <p:nvPr/>
            </p:nvSpPr>
            <p:spPr bwMode="auto">
              <a:xfrm>
                <a:off x="1568" y="2136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1" name="Rectangle 179"/>
              <p:cNvSpPr>
                <a:spLocks noChangeArrowheads="1"/>
              </p:cNvSpPr>
              <p:nvPr/>
            </p:nvSpPr>
            <p:spPr bwMode="auto">
              <a:xfrm>
                <a:off x="1735" y="2137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2" name="Rectangle 180"/>
              <p:cNvSpPr>
                <a:spLocks noChangeArrowheads="1"/>
              </p:cNvSpPr>
              <p:nvPr/>
            </p:nvSpPr>
            <p:spPr bwMode="auto">
              <a:xfrm>
                <a:off x="1860" y="2136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3" name="Rectangle 181"/>
              <p:cNvSpPr>
                <a:spLocks noChangeArrowheads="1"/>
              </p:cNvSpPr>
              <p:nvPr/>
            </p:nvSpPr>
            <p:spPr bwMode="auto">
              <a:xfrm>
                <a:off x="2025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4" name="Rectangle 182"/>
              <p:cNvSpPr>
                <a:spLocks noChangeArrowheads="1"/>
              </p:cNvSpPr>
              <p:nvPr/>
            </p:nvSpPr>
            <p:spPr bwMode="auto">
              <a:xfrm>
                <a:off x="2324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5" name="Rectangle 183"/>
              <p:cNvSpPr>
                <a:spLocks noChangeArrowheads="1"/>
              </p:cNvSpPr>
              <p:nvPr/>
            </p:nvSpPr>
            <p:spPr bwMode="auto">
              <a:xfrm>
                <a:off x="2387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6" name="Rectangle 184"/>
              <p:cNvSpPr>
                <a:spLocks noChangeArrowheads="1"/>
              </p:cNvSpPr>
              <p:nvPr/>
            </p:nvSpPr>
            <p:spPr bwMode="auto">
              <a:xfrm>
                <a:off x="2746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7" name="Rectangle 185"/>
              <p:cNvSpPr>
                <a:spLocks noChangeArrowheads="1"/>
              </p:cNvSpPr>
              <p:nvPr/>
            </p:nvSpPr>
            <p:spPr bwMode="auto">
              <a:xfrm>
                <a:off x="2809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8" name="Rectangle 186"/>
              <p:cNvSpPr>
                <a:spLocks noChangeArrowheads="1"/>
              </p:cNvSpPr>
              <p:nvPr/>
            </p:nvSpPr>
            <p:spPr bwMode="auto">
              <a:xfrm>
                <a:off x="3193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899" name="Rectangle 187"/>
              <p:cNvSpPr>
                <a:spLocks noChangeArrowheads="1"/>
              </p:cNvSpPr>
              <p:nvPr/>
            </p:nvSpPr>
            <p:spPr bwMode="auto">
              <a:xfrm>
                <a:off x="3256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0" name="Rectangle 188"/>
              <p:cNvSpPr>
                <a:spLocks noChangeArrowheads="1"/>
              </p:cNvSpPr>
              <p:nvPr/>
            </p:nvSpPr>
            <p:spPr bwMode="auto">
              <a:xfrm>
                <a:off x="3463" y="2094"/>
                <a:ext cx="48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1" name="Rectangle 189"/>
              <p:cNvSpPr>
                <a:spLocks noChangeArrowheads="1"/>
              </p:cNvSpPr>
              <p:nvPr/>
            </p:nvSpPr>
            <p:spPr bwMode="auto">
              <a:xfrm>
                <a:off x="3534" y="2094"/>
                <a:ext cx="33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2" name="Rectangle 190"/>
              <p:cNvSpPr>
                <a:spLocks noChangeArrowheads="1"/>
              </p:cNvSpPr>
              <p:nvPr/>
            </p:nvSpPr>
            <p:spPr bwMode="auto">
              <a:xfrm>
                <a:off x="3671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3" name="Rectangle 191"/>
              <p:cNvSpPr>
                <a:spLocks noChangeArrowheads="1"/>
              </p:cNvSpPr>
              <p:nvPr/>
            </p:nvSpPr>
            <p:spPr bwMode="auto">
              <a:xfrm>
                <a:off x="3734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4" name="Rectangle 192"/>
              <p:cNvSpPr>
                <a:spLocks noChangeArrowheads="1"/>
              </p:cNvSpPr>
              <p:nvPr/>
            </p:nvSpPr>
            <p:spPr bwMode="auto">
              <a:xfrm>
                <a:off x="4159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5" name="Rectangle 193"/>
              <p:cNvSpPr>
                <a:spLocks noChangeArrowheads="1"/>
              </p:cNvSpPr>
              <p:nvPr/>
            </p:nvSpPr>
            <p:spPr bwMode="auto">
              <a:xfrm>
                <a:off x="4222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6" name="Rectangle 194"/>
              <p:cNvSpPr>
                <a:spLocks noChangeArrowheads="1"/>
              </p:cNvSpPr>
              <p:nvPr/>
            </p:nvSpPr>
            <p:spPr bwMode="auto">
              <a:xfrm>
                <a:off x="4512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7" name="Rectangle 195"/>
              <p:cNvSpPr>
                <a:spLocks noChangeArrowheads="1"/>
              </p:cNvSpPr>
              <p:nvPr/>
            </p:nvSpPr>
            <p:spPr bwMode="auto">
              <a:xfrm>
                <a:off x="4575" y="2136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8" name="Rectangle 196"/>
              <p:cNvSpPr>
                <a:spLocks noChangeArrowheads="1"/>
              </p:cNvSpPr>
              <p:nvPr/>
            </p:nvSpPr>
            <p:spPr bwMode="auto">
              <a:xfrm>
                <a:off x="4616" y="2136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09" name="Rectangle 197"/>
              <p:cNvSpPr>
                <a:spLocks noChangeArrowheads="1"/>
              </p:cNvSpPr>
              <p:nvPr/>
            </p:nvSpPr>
            <p:spPr bwMode="auto">
              <a:xfrm>
                <a:off x="4710" y="2137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0" name="Rectangle 198"/>
              <p:cNvSpPr>
                <a:spLocks noChangeArrowheads="1"/>
              </p:cNvSpPr>
              <p:nvPr/>
            </p:nvSpPr>
            <p:spPr bwMode="auto">
              <a:xfrm>
                <a:off x="5081" y="2136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1" name="Rectangle 199"/>
              <p:cNvSpPr>
                <a:spLocks noChangeArrowheads="1"/>
              </p:cNvSpPr>
              <p:nvPr/>
            </p:nvSpPr>
            <p:spPr bwMode="auto">
              <a:xfrm>
                <a:off x="5147" y="2137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2" name="Rectangle 200"/>
              <p:cNvSpPr>
                <a:spLocks noChangeArrowheads="1"/>
              </p:cNvSpPr>
              <p:nvPr/>
            </p:nvSpPr>
            <p:spPr bwMode="auto">
              <a:xfrm>
                <a:off x="5642" y="2136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913" name="Rectangle 201"/>
              <p:cNvSpPr>
                <a:spLocks noChangeArrowheads="1"/>
              </p:cNvSpPr>
              <p:nvPr/>
            </p:nvSpPr>
            <p:spPr bwMode="auto">
              <a:xfrm>
                <a:off x="660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4" name="Rectangle 202"/>
              <p:cNvSpPr>
                <a:spLocks noChangeArrowheads="1"/>
              </p:cNvSpPr>
              <p:nvPr/>
            </p:nvSpPr>
            <p:spPr bwMode="auto">
              <a:xfrm>
                <a:off x="1446" y="2087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5" name="Rectangle 203"/>
              <p:cNvSpPr>
                <a:spLocks noChangeArrowheads="1"/>
              </p:cNvSpPr>
              <p:nvPr/>
            </p:nvSpPr>
            <p:spPr bwMode="auto">
              <a:xfrm>
                <a:off x="1452" y="2087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16" name="Rectangle 204"/>
              <p:cNvSpPr>
                <a:spLocks noChangeArrowheads="1"/>
              </p:cNvSpPr>
              <p:nvPr/>
            </p:nvSpPr>
            <p:spPr bwMode="auto">
              <a:xfrm>
                <a:off x="2142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406"/>
            <p:cNvGrpSpPr>
              <a:grpSpLocks/>
            </p:cNvGrpSpPr>
            <p:nvPr/>
          </p:nvGrpSpPr>
          <p:grpSpPr bwMode="auto">
            <a:xfrm>
              <a:off x="660" y="2087"/>
              <a:ext cx="5822" cy="1114"/>
              <a:chOff x="660" y="2087"/>
              <a:chExt cx="5822" cy="1114"/>
            </a:xfrm>
          </p:grpSpPr>
          <p:sp>
            <p:nvSpPr>
              <p:cNvPr id="16517" name="Rectangle 206"/>
              <p:cNvSpPr>
                <a:spLocks noChangeArrowheads="1"/>
              </p:cNvSpPr>
              <p:nvPr/>
            </p:nvSpPr>
            <p:spPr bwMode="auto">
              <a:xfrm>
                <a:off x="2149" y="2087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18" name="Rectangle 207"/>
              <p:cNvSpPr>
                <a:spLocks noChangeArrowheads="1"/>
              </p:cNvSpPr>
              <p:nvPr/>
            </p:nvSpPr>
            <p:spPr bwMode="auto">
              <a:xfrm>
                <a:off x="2566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19" name="Rectangle 208"/>
              <p:cNvSpPr>
                <a:spLocks noChangeArrowheads="1"/>
              </p:cNvSpPr>
              <p:nvPr/>
            </p:nvSpPr>
            <p:spPr bwMode="auto">
              <a:xfrm>
                <a:off x="2573" y="2087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0" name="Rectangle 209"/>
              <p:cNvSpPr>
                <a:spLocks noChangeArrowheads="1"/>
              </p:cNvSpPr>
              <p:nvPr/>
            </p:nvSpPr>
            <p:spPr bwMode="auto">
              <a:xfrm>
                <a:off x="2988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1" name="Rectangle 210"/>
              <p:cNvSpPr>
                <a:spLocks noChangeArrowheads="1"/>
              </p:cNvSpPr>
              <p:nvPr/>
            </p:nvSpPr>
            <p:spPr bwMode="auto">
              <a:xfrm>
                <a:off x="2995" y="2087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2" name="Rectangle 211"/>
              <p:cNvSpPr>
                <a:spLocks noChangeArrowheads="1"/>
              </p:cNvSpPr>
              <p:nvPr/>
            </p:nvSpPr>
            <p:spPr bwMode="auto">
              <a:xfrm>
                <a:off x="3456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3" name="Rectangle 212"/>
              <p:cNvSpPr>
                <a:spLocks noChangeArrowheads="1"/>
              </p:cNvSpPr>
              <p:nvPr/>
            </p:nvSpPr>
            <p:spPr bwMode="auto">
              <a:xfrm>
                <a:off x="3463" y="2087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4" name="Rectangle 213"/>
              <p:cNvSpPr>
                <a:spLocks noChangeArrowheads="1"/>
              </p:cNvSpPr>
              <p:nvPr/>
            </p:nvSpPr>
            <p:spPr bwMode="auto">
              <a:xfrm>
                <a:off x="3944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5" name="Rectangle 214"/>
              <p:cNvSpPr>
                <a:spLocks noChangeArrowheads="1"/>
              </p:cNvSpPr>
              <p:nvPr/>
            </p:nvSpPr>
            <p:spPr bwMode="auto">
              <a:xfrm>
                <a:off x="3951" y="2087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6" name="Rectangle 215"/>
              <p:cNvSpPr>
                <a:spLocks noChangeArrowheads="1"/>
              </p:cNvSpPr>
              <p:nvPr/>
            </p:nvSpPr>
            <p:spPr bwMode="auto">
              <a:xfrm>
                <a:off x="4434" y="2087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7" name="Rectangle 216"/>
              <p:cNvSpPr>
                <a:spLocks noChangeArrowheads="1"/>
              </p:cNvSpPr>
              <p:nvPr/>
            </p:nvSpPr>
            <p:spPr bwMode="auto">
              <a:xfrm>
                <a:off x="4441" y="2087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8" name="Rectangle 217"/>
              <p:cNvSpPr>
                <a:spLocks noChangeArrowheads="1"/>
              </p:cNvSpPr>
              <p:nvPr/>
            </p:nvSpPr>
            <p:spPr bwMode="auto">
              <a:xfrm>
                <a:off x="6476" y="2087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29" name="Rectangle 218"/>
              <p:cNvSpPr>
                <a:spLocks noChangeArrowheads="1"/>
              </p:cNvSpPr>
              <p:nvPr/>
            </p:nvSpPr>
            <p:spPr bwMode="auto">
              <a:xfrm>
                <a:off x="660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0" name="Rectangle 219"/>
              <p:cNvSpPr>
                <a:spLocks noChangeArrowheads="1"/>
              </p:cNvSpPr>
              <p:nvPr/>
            </p:nvSpPr>
            <p:spPr bwMode="auto">
              <a:xfrm>
                <a:off x="1446" y="2094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1" name="Rectangle 220"/>
              <p:cNvSpPr>
                <a:spLocks noChangeArrowheads="1"/>
              </p:cNvSpPr>
              <p:nvPr/>
            </p:nvSpPr>
            <p:spPr bwMode="auto">
              <a:xfrm>
                <a:off x="2142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2" name="Rectangle 221"/>
              <p:cNvSpPr>
                <a:spLocks noChangeArrowheads="1"/>
              </p:cNvSpPr>
              <p:nvPr/>
            </p:nvSpPr>
            <p:spPr bwMode="auto">
              <a:xfrm>
                <a:off x="2566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3" name="Rectangle 222"/>
              <p:cNvSpPr>
                <a:spLocks noChangeArrowheads="1"/>
              </p:cNvSpPr>
              <p:nvPr/>
            </p:nvSpPr>
            <p:spPr bwMode="auto">
              <a:xfrm>
                <a:off x="2988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4" name="Rectangle 223"/>
              <p:cNvSpPr>
                <a:spLocks noChangeArrowheads="1"/>
              </p:cNvSpPr>
              <p:nvPr/>
            </p:nvSpPr>
            <p:spPr bwMode="auto">
              <a:xfrm>
                <a:off x="3456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5" name="Rectangle 224"/>
              <p:cNvSpPr>
                <a:spLocks noChangeArrowheads="1"/>
              </p:cNvSpPr>
              <p:nvPr/>
            </p:nvSpPr>
            <p:spPr bwMode="auto">
              <a:xfrm>
                <a:off x="3944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6" name="Rectangle 225"/>
              <p:cNvSpPr>
                <a:spLocks noChangeArrowheads="1"/>
              </p:cNvSpPr>
              <p:nvPr/>
            </p:nvSpPr>
            <p:spPr bwMode="auto">
              <a:xfrm>
                <a:off x="4434" y="2094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7" name="Rectangle 226"/>
              <p:cNvSpPr>
                <a:spLocks noChangeArrowheads="1"/>
              </p:cNvSpPr>
              <p:nvPr/>
            </p:nvSpPr>
            <p:spPr bwMode="auto">
              <a:xfrm>
                <a:off x="6476" y="2094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38" name="Rectangle 227"/>
              <p:cNvSpPr>
                <a:spLocks noChangeArrowheads="1"/>
              </p:cNvSpPr>
              <p:nvPr/>
            </p:nvSpPr>
            <p:spPr bwMode="auto">
              <a:xfrm>
                <a:off x="1568" y="2357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39" name="Rectangle 228"/>
              <p:cNvSpPr>
                <a:spLocks noChangeArrowheads="1"/>
              </p:cNvSpPr>
              <p:nvPr/>
            </p:nvSpPr>
            <p:spPr bwMode="auto">
              <a:xfrm>
                <a:off x="1735" y="2358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0" name="Rectangle 229"/>
              <p:cNvSpPr>
                <a:spLocks noChangeArrowheads="1"/>
              </p:cNvSpPr>
              <p:nvPr/>
            </p:nvSpPr>
            <p:spPr bwMode="auto">
              <a:xfrm>
                <a:off x="1860" y="2357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1" name="Rectangle 230"/>
              <p:cNvSpPr>
                <a:spLocks noChangeArrowheads="1"/>
              </p:cNvSpPr>
              <p:nvPr/>
            </p:nvSpPr>
            <p:spPr bwMode="auto">
              <a:xfrm>
                <a:off x="2025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2" name="Rectangle 231"/>
              <p:cNvSpPr>
                <a:spLocks noChangeArrowheads="1"/>
              </p:cNvSpPr>
              <p:nvPr/>
            </p:nvSpPr>
            <p:spPr bwMode="auto">
              <a:xfrm>
                <a:off x="2324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3" name="Rectangle 232"/>
              <p:cNvSpPr>
                <a:spLocks noChangeArrowheads="1"/>
              </p:cNvSpPr>
              <p:nvPr/>
            </p:nvSpPr>
            <p:spPr bwMode="auto">
              <a:xfrm>
                <a:off x="2387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4" name="Rectangle 233"/>
              <p:cNvSpPr>
                <a:spLocks noChangeArrowheads="1"/>
              </p:cNvSpPr>
              <p:nvPr/>
            </p:nvSpPr>
            <p:spPr bwMode="auto">
              <a:xfrm>
                <a:off x="2746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5" name="Rectangle 234"/>
              <p:cNvSpPr>
                <a:spLocks noChangeArrowheads="1"/>
              </p:cNvSpPr>
              <p:nvPr/>
            </p:nvSpPr>
            <p:spPr bwMode="auto">
              <a:xfrm>
                <a:off x="2809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6" name="Rectangle 235"/>
              <p:cNvSpPr>
                <a:spLocks noChangeArrowheads="1"/>
              </p:cNvSpPr>
              <p:nvPr/>
            </p:nvSpPr>
            <p:spPr bwMode="auto">
              <a:xfrm>
                <a:off x="3193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7" name="Rectangle 236"/>
              <p:cNvSpPr>
                <a:spLocks noChangeArrowheads="1"/>
              </p:cNvSpPr>
              <p:nvPr/>
            </p:nvSpPr>
            <p:spPr bwMode="auto">
              <a:xfrm>
                <a:off x="3256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8" name="Rectangle 237"/>
              <p:cNvSpPr>
                <a:spLocks noChangeArrowheads="1"/>
              </p:cNvSpPr>
              <p:nvPr/>
            </p:nvSpPr>
            <p:spPr bwMode="auto">
              <a:xfrm>
                <a:off x="3671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49" name="Rectangle 238"/>
              <p:cNvSpPr>
                <a:spLocks noChangeArrowheads="1"/>
              </p:cNvSpPr>
              <p:nvPr/>
            </p:nvSpPr>
            <p:spPr bwMode="auto">
              <a:xfrm>
                <a:off x="3734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0" name="Rectangle 239"/>
              <p:cNvSpPr>
                <a:spLocks noChangeArrowheads="1"/>
              </p:cNvSpPr>
              <p:nvPr/>
            </p:nvSpPr>
            <p:spPr bwMode="auto">
              <a:xfrm>
                <a:off x="3951" y="2316"/>
                <a:ext cx="483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51" name="Rectangle 240"/>
              <p:cNvSpPr>
                <a:spLocks noChangeArrowheads="1"/>
              </p:cNvSpPr>
              <p:nvPr/>
            </p:nvSpPr>
            <p:spPr bwMode="auto">
              <a:xfrm>
                <a:off x="4022" y="2316"/>
                <a:ext cx="34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52" name="Rectangle 241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3" name="Rectangle 242"/>
              <p:cNvSpPr>
                <a:spLocks noChangeArrowheads="1"/>
              </p:cNvSpPr>
              <p:nvPr/>
            </p:nvSpPr>
            <p:spPr bwMode="auto">
              <a:xfrm>
                <a:off x="4222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4" name="Rectangle 243"/>
              <p:cNvSpPr>
                <a:spLocks noChangeArrowheads="1"/>
              </p:cNvSpPr>
              <p:nvPr/>
            </p:nvSpPr>
            <p:spPr bwMode="auto">
              <a:xfrm>
                <a:off x="4512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5" name="Rectangle 244"/>
              <p:cNvSpPr>
                <a:spLocks noChangeArrowheads="1"/>
              </p:cNvSpPr>
              <p:nvPr/>
            </p:nvSpPr>
            <p:spPr bwMode="auto">
              <a:xfrm>
                <a:off x="4575" y="2357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6" name="Rectangle 245"/>
              <p:cNvSpPr>
                <a:spLocks noChangeArrowheads="1"/>
              </p:cNvSpPr>
              <p:nvPr/>
            </p:nvSpPr>
            <p:spPr bwMode="auto">
              <a:xfrm>
                <a:off x="4616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7" name="Rectangle 246"/>
              <p:cNvSpPr>
                <a:spLocks noChangeArrowheads="1"/>
              </p:cNvSpPr>
              <p:nvPr/>
            </p:nvSpPr>
            <p:spPr bwMode="auto">
              <a:xfrm>
                <a:off x="4710" y="2358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8" name="Rectangle 247"/>
              <p:cNvSpPr>
                <a:spLocks noChangeArrowheads="1"/>
              </p:cNvSpPr>
              <p:nvPr/>
            </p:nvSpPr>
            <p:spPr bwMode="auto">
              <a:xfrm>
                <a:off x="5081" y="2357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59" name="Rectangle 248"/>
              <p:cNvSpPr>
                <a:spLocks noChangeArrowheads="1"/>
              </p:cNvSpPr>
              <p:nvPr/>
            </p:nvSpPr>
            <p:spPr bwMode="auto">
              <a:xfrm>
                <a:off x="5175" y="2358"/>
                <a:ext cx="63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沉底，其它冒泡上移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60" name="Rectangle 249"/>
              <p:cNvSpPr>
                <a:spLocks noChangeArrowheads="1"/>
              </p:cNvSpPr>
              <p:nvPr/>
            </p:nvSpPr>
            <p:spPr bwMode="auto">
              <a:xfrm>
                <a:off x="6290" y="2357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61" name="Rectangle 250"/>
              <p:cNvSpPr>
                <a:spLocks noChangeArrowheads="1"/>
              </p:cNvSpPr>
              <p:nvPr/>
            </p:nvSpPr>
            <p:spPr bwMode="auto">
              <a:xfrm>
                <a:off x="660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2" name="Rectangle 251"/>
              <p:cNvSpPr>
                <a:spLocks noChangeArrowheads="1"/>
              </p:cNvSpPr>
              <p:nvPr/>
            </p:nvSpPr>
            <p:spPr bwMode="auto">
              <a:xfrm>
                <a:off x="1446" y="2309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3" name="Rectangle 252"/>
              <p:cNvSpPr>
                <a:spLocks noChangeArrowheads="1"/>
              </p:cNvSpPr>
              <p:nvPr/>
            </p:nvSpPr>
            <p:spPr bwMode="auto">
              <a:xfrm>
                <a:off x="1452" y="2309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4" name="Rectangle 253"/>
              <p:cNvSpPr>
                <a:spLocks noChangeArrowheads="1"/>
              </p:cNvSpPr>
              <p:nvPr/>
            </p:nvSpPr>
            <p:spPr bwMode="auto">
              <a:xfrm>
                <a:off x="2142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5" name="Rectangle 254"/>
              <p:cNvSpPr>
                <a:spLocks noChangeArrowheads="1"/>
              </p:cNvSpPr>
              <p:nvPr/>
            </p:nvSpPr>
            <p:spPr bwMode="auto">
              <a:xfrm>
                <a:off x="2149" y="2309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6" name="Rectangle 255"/>
              <p:cNvSpPr>
                <a:spLocks noChangeArrowheads="1"/>
              </p:cNvSpPr>
              <p:nvPr/>
            </p:nvSpPr>
            <p:spPr bwMode="auto">
              <a:xfrm>
                <a:off x="2566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7" name="Rectangle 256"/>
              <p:cNvSpPr>
                <a:spLocks noChangeArrowheads="1"/>
              </p:cNvSpPr>
              <p:nvPr/>
            </p:nvSpPr>
            <p:spPr bwMode="auto">
              <a:xfrm>
                <a:off x="2573" y="2309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8" name="Rectangle 257"/>
              <p:cNvSpPr>
                <a:spLocks noChangeArrowheads="1"/>
              </p:cNvSpPr>
              <p:nvPr/>
            </p:nvSpPr>
            <p:spPr bwMode="auto">
              <a:xfrm>
                <a:off x="2988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69" name="Rectangle 258"/>
              <p:cNvSpPr>
                <a:spLocks noChangeArrowheads="1"/>
              </p:cNvSpPr>
              <p:nvPr/>
            </p:nvSpPr>
            <p:spPr bwMode="auto">
              <a:xfrm>
                <a:off x="2995" y="2309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0" name="Rectangle 259"/>
              <p:cNvSpPr>
                <a:spLocks noChangeArrowheads="1"/>
              </p:cNvSpPr>
              <p:nvPr/>
            </p:nvSpPr>
            <p:spPr bwMode="auto">
              <a:xfrm>
                <a:off x="3456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1" name="Rectangle 260"/>
              <p:cNvSpPr>
                <a:spLocks noChangeArrowheads="1"/>
              </p:cNvSpPr>
              <p:nvPr/>
            </p:nvSpPr>
            <p:spPr bwMode="auto">
              <a:xfrm>
                <a:off x="3463" y="2309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2" name="Rectangle 261"/>
              <p:cNvSpPr>
                <a:spLocks noChangeArrowheads="1"/>
              </p:cNvSpPr>
              <p:nvPr/>
            </p:nvSpPr>
            <p:spPr bwMode="auto">
              <a:xfrm>
                <a:off x="3944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3" name="Rectangle 262"/>
              <p:cNvSpPr>
                <a:spLocks noChangeArrowheads="1"/>
              </p:cNvSpPr>
              <p:nvPr/>
            </p:nvSpPr>
            <p:spPr bwMode="auto">
              <a:xfrm>
                <a:off x="3951" y="2309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4" name="Rectangle 263"/>
              <p:cNvSpPr>
                <a:spLocks noChangeArrowheads="1"/>
              </p:cNvSpPr>
              <p:nvPr/>
            </p:nvSpPr>
            <p:spPr bwMode="auto">
              <a:xfrm>
                <a:off x="4434" y="2309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5" name="Rectangle 264"/>
              <p:cNvSpPr>
                <a:spLocks noChangeArrowheads="1"/>
              </p:cNvSpPr>
              <p:nvPr/>
            </p:nvSpPr>
            <p:spPr bwMode="auto">
              <a:xfrm>
                <a:off x="4441" y="2309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6" name="Rectangle 265"/>
              <p:cNvSpPr>
                <a:spLocks noChangeArrowheads="1"/>
              </p:cNvSpPr>
              <p:nvPr/>
            </p:nvSpPr>
            <p:spPr bwMode="auto">
              <a:xfrm>
                <a:off x="6476" y="2309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7" name="Rectangle 266"/>
              <p:cNvSpPr>
                <a:spLocks noChangeArrowheads="1"/>
              </p:cNvSpPr>
              <p:nvPr/>
            </p:nvSpPr>
            <p:spPr bwMode="auto">
              <a:xfrm>
                <a:off x="660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8" name="Rectangle 267"/>
              <p:cNvSpPr>
                <a:spLocks noChangeArrowheads="1"/>
              </p:cNvSpPr>
              <p:nvPr/>
            </p:nvSpPr>
            <p:spPr bwMode="auto">
              <a:xfrm>
                <a:off x="1446" y="2316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79" name="Rectangle 268"/>
              <p:cNvSpPr>
                <a:spLocks noChangeArrowheads="1"/>
              </p:cNvSpPr>
              <p:nvPr/>
            </p:nvSpPr>
            <p:spPr bwMode="auto">
              <a:xfrm>
                <a:off x="2142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0" name="Rectangle 269"/>
              <p:cNvSpPr>
                <a:spLocks noChangeArrowheads="1"/>
              </p:cNvSpPr>
              <p:nvPr/>
            </p:nvSpPr>
            <p:spPr bwMode="auto">
              <a:xfrm>
                <a:off x="2566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1" name="Rectangle 270"/>
              <p:cNvSpPr>
                <a:spLocks noChangeArrowheads="1"/>
              </p:cNvSpPr>
              <p:nvPr/>
            </p:nvSpPr>
            <p:spPr bwMode="auto">
              <a:xfrm>
                <a:off x="2988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2" name="Rectangle 271"/>
              <p:cNvSpPr>
                <a:spLocks noChangeArrowheads="1"/>
              </p:cNvSpPr>
              <p:nvPr/>
            </p:nvSpPr>
            <p:spPr bwMode="auto">
              <a:xfrm>
                <a:off x="3456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3" name="Rectangle 272"/>
              <p:cNvSpPr>
                <a:spLocks noChangeArrowheads="1"/>
              </p:cNvSpPr>
              <p:nvPr/>
            </p:nvSpPr>
            <p:spPr bwMode="auto">
              <a:xfrm>
                <a:off x="3944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4" name="Rectangle 273"/>
              <p:cNvSpPr>
                <a:spLocks noChangeArrowheads="1"/>
              </p:cNvSpPr>
              <p:nvPr/>
            </p:nvSpPr>
            <p:spPr bwMode="auto">
              <a:xfrm>
                <a:off x="4434" y="2316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5" name="Rectangle 274"/>
              <p:cNvSpPr>
                <a:spLocks noChangeArrowheads="1"/>
              </p:cNvSpPr>
              <p:nvPr/>
            </p:nvSpPr>
            <p:spPr bwMode="auto">
              <a:xfrm>
                <a:off x="6476" y="2316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86" name="Rectangle 275"/>
              <p:cNvSpPr>
                <a:spLocks noChangeArrowheads="1"/>
              </p:cNvSpPr>
              <p:nvPr/>
            </p:nvSpPr>
            <p:spPr bwMode="auto">
              <a:xfrm>
                <a:off x="746" y="2580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第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7" name="Rectangle 276"/>
              <p:cNvSpPr>
                <a:spLocks noChangeArrowheads="1"/>
              </p:cNvSpPr>
              <p:nvPr/>
            </p:nvSpPr>
            <p:spPr bwMode="auto">
              <a:xfrm>
                <a:off x="902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8" name="Rectangle 277"/>
              <p:cNvSpPr>
                <a:spLocks noChangeArrowheads="1"/>
              </p:cNvSpPr>
              <p:nvPr/>
            </p:nvSpPr>
            <p:spPr bwMode="auto">
              <a:xfrm>
                <a:off x="996" y="2580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轮比较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89" name="Rectangle 278"/>
              <p:cNvSpPr>
                <a:spLocks noChangeArrowheads="1"/>
              </p:cNvSpPr>
              <p:nvPr/>
            </p:nvSpPr>
            <p:spPr bwMode="auto">
              <a:xfrm>
                <a:off x="1366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0" name="Rectangle 279"/>
              <p:cNvSpPr>
                <a:spLocks noChangeArrowheads="1"/>
              </p:cNvSpPr>
              <p:nvPr/>
            </p:nvSpPr>
            <p:spPr bwMode="auto">
              <a:xfrm>
                <a:off x="1568" y="2579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1" name="Rectangle 280"/>
              <p:cNvSpPr>
                <a:spLocks noChangeArrowheads="1"/>
              </p:cNvSpPr>
              <p:nvPr/>
            </p:nvSpPr>
            <p:spPr bwMode="auto">
              <a:xfrm>
                <a:off x="1735" y="2580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2" name="Rectangle 281"/>
              <p:cNvSpPr>
                <a:spLocks noChangeArrowheads="1"/>
              </p:cNvSpPr>
              <p:nvPr/>
            </p:nvSpPr>
            <p:spPr bwMode="auto">
              <a:xfrm>
                <a:off x="1860" y="2579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3" name="Rectangle 282"/>
              <p:cNvSpPr>
                <a:spLocks noChangeArrowheads="1"/>
              </p:cNvSpPr>
              <p:nvPr/>
            </p:nvSpPr>
            <p:spPr bwMode="auto">
              <a:xfrm>
                <a:off x="2025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4" name="Rectangle 283"/>
              <p:cNvSpPr>
                <a:spLocks noChangeArrowheads="1"/>
              </p:cNvSpPr>
              <p:nvPr/>
            </p:nvSpPr>
            <p:spPr bwMode="auto">
              <a:xfrm>
                <a:off x="2149" y="2538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95" name="Rectangle 284"/>
              <p:cNvSpPr>
                <a:spLocks noChangeArrowheads="1"/>
              </p:cNvSpPr>
              <p:nvPr/>
            </p:nvSpPr>
            <p:spPr bwMode="auto">
              <a:xfrm>
                <a:off x="2220" y="2538"/>
                <a:ext cx="273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96" name="Rectangle 285"/>
              <p:cNvSpPr>
                <a:spLocks noChangeArrowheads="1"/>
              </p:cNvSpPr>
              <p:nvPr/>
            </p:nvSpPr>
            <p:spPr bwMode="auto">
              <a:xfrm>
                <a:off x="2324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7" name="Rectangle 286"/>
              <p:cNvSpPr>
                <a:spLocks noChangeArrowheads="1"/>
              </p:cNvSpPr>
              <p:nvPr/>
            </p:nvSpPr>
            <p:spPr bwMode="auto">
              <a:xfrm>
                <a:off x="2387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8" name="Rectangle 287"/>
              <p:cNvSpPr>
                <a:spLocks noChangeArrowheads="1"/>
              </p:cNvSpPr>
              <p:nvPr/>
            </p:nvSpPr>
            <p:spPr bwMode="auto">
              <a:xfrm>
                <a:off x="2746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599" name="Rectangle 288"/>
              <p:cNvSpPr>
                <a:spLocks noChangeArrowheads="1"/>
              </p:cNvSpPr>
              <p:nvPr/>
            </p:nvSpPr>
            <p:spPr bwMode="auto">
              <a:xfrm>
                <a:off x="2809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0" name="Rectangle 289"/>
              <p:cNvSpPr>
                <a:spLocks noChangeArrowheads="1"/>
              </p:cNvSpPr>
              <p:nvPr/>
            </p:nvSpPr>
            <p:spPr bwMode="auto">
              <a:xfrm>
                <a:off x="3193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1" name="Rectangle 290"/>
              <p:cNvSpPr>
                <a:spLocks noChangeArrowheads="1"/>
              </p:cNvSpPr>
              <p:nvPr/>
            </p:nvSpPr>
            <p:spPr bwMode="auto">
              <a:xfrm>
                <a:off x="3256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2" name="Rectangle 291"/>
              <p:cNvSpPr>
                <a:spLocks noChangeArrowheads="1"/>
              </p:cNvSpPr>
              <p:nvPr/>
            </p:nvSpPr>
            <p:spPr bwMode="auto">
              <a:xfrm>
                <a:off x="3671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3" name="Rectangle 292"/>
              <p:cNvSpPr>
                <a:spLocks noChangeArrowheads="1"/>
              </p:cNvSpPr>
              <p:nvPr/>
            </p:nvSpPr>
            <p:spPr bwMode="auto">
              <a:xfrm>
                <a:off x="3734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4" name="Rectangle 293"/>
              <p:cNvSpPr>
                <a:spLocks noChangeArrowheads="1"/>
              </p:cNvSpPr>
              <p:nvPr/>
            </p:nvSpPr>
            <p:spPr bwMode="auto">
              <a:xfrm>
                <a:off x="4159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5" name="Rectangle 294"/>
              <p:cNvSpPr>
                <a:spLocks noChangeArrowheads="1"/>
              </p:cNvSpPr>
              <p:nvPr/>
            </p:nvSpPr>
            <p:spPr bwMode="auto">
              <a:xfrm>
                <a:off x="4222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6" name="Rectangle 295"/>
              <p:cNvSpPr>
                <a:spLocks noChangeArrowheads="1"/>
              </p:cNvSpPr>
              <p:nvPr/>
            </p:nvSpPr>
            <p:spPr bwMode="auto">
              <a:xfrm>
                <a:off x="4512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7" name="Rectangle 296"/>
              <p:cNvSpPr>
                <a:spLocks noChangeArrowheads="1"/>
              </p:cNvSpPr>
              <p:nvPr/>
            </p:nvSpPr>
            <p:spPr bwMode="auto">
              <a:xfrm>
                <a:off x="4575" y="2579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8" name="Rectangle 297"/>
              <p:cNvSpPr>
                <a:spLocks noChangeArrowheads="1"/>
              </p:cNvSpPr>
              <p:nvPr/>
            </p:nvSpPr>
            <p:spPr bwMode="auto">
              <a:xfrm>
                <a:off x="4616" y="2579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09" name="Rectangle 298"/>
              <p:cNvSpPr>
                <a:spLocks noChangeArrowheads="1"/>
              </p:cNvSpPr>
              <p:nvPr/>
            </p:nvSpPr>
            <p:spPr bwMode="auto">
              <a:xfrm>
                <a:off x="4710" y="2580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不变，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0" name="Rectangle 299"/>
              <p:cNvSpPr>
                <a:spLocks noChangeArrowheads="1"/>
              </p:cNvSpPr>
              <p:nvPr/>
            </p:nvSpPr>
            <p:spPr bwMode="auto">
              <a:xfrm>
                <a:off x="5081" y="2579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1" name="Rectangle 300"/>
              <p:cNvSpPr>
                <a:spLocks noChangeArrowheads="1"/>
              </p:cNvSpPr>
              <p:nvPr/>
            </p:nvSpPr>
            <p:spPr bwMode="auto">
              <a:xfrm>
                <a:off x="5147" y="2580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2" name="Rectangle 301"/>
              <p:cNvSpPr>
                <a:spLocks noChangeArrowheads="1"/>
              </p:cNvSpPr>
              <p:nvPr/>
            </p:nvSpPr>
            <p:spPr bwMode="auto">
              <a:xfrm>
                <a:off x="5642" y="2579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13" name="Rectangle 302"/>
              <p:cNvSpPr>
                <a:spLocks noChangeArrowheads="1"/>
              </p:cNvSpPr>
              <p:nvPr/>
            </p:nvSpPr>
            <p:spPr bwMode="auto">
              <a:xfrm>
                <a:off x="660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4" name="Rectangle 303"/>
              <p:cNvSpPr>
                <a:spLocks noChangeArrowheads="1"/>
              </p:cNvSpPr>
              <p:nvPr/>
            </p:nvSpPr>
            <p:spPr bwMode="auto">
              <a:xfrm>
                <a:off x="667" y="2531"/>
                <a:ext cx="77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5" name="Rectangle 304"/>
              <p:cNvSpPr>
                <a:spLocks noChangeArrowheads="1"/>
              </p:cNvSpPr>
              <p:nvPr/>
            </p:nvSpPr>
            <p:spPr bwMode="auto">
              <a:xfrm>
                <a:off x="1446" y="2531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6" name="Rectangle 305"/>
              <p:cNvSpPr>
                <a:spLocks noChangeArrowheads="1"/>
              </p:cNvSpPr>
              <p:nvPr/>
            </p:nvSpPr>
            <p:spPr bwMode="auto">
              <a:xfrm>
                <a:off x="1452" y="2531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7" name="Rectangle 306"/>
              <p:cNvSpPr>
                <a:spLocks noChangeArrowheads="1"/>
              </p:cNvSpPr>
              <p:nvPr/>
            </p:nvSpPr>
            <p:spPr bwMode="auto">
              <a:xfrm>
                <a:off x="2142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8" name="Rectangle 307"/>
              <p:cNvSpPr>
                <a:spLocks noChangeArrowheads="1"/>
              </p:cNvSpPr>
              <p:nvPr/>
            </p:nvSpPr>
            <p:spPr bwMode="auto">
              <a:xfrm>
                <a:off x="2149" y="2531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19" name="Rectangle 308"/>
              <p:cNvSpPr>
                <a:spLocks noChangeArrowheads="1"/>
              </p:cNvSpPr>
              <p:nvPr/>
            </p:nvSpPr>
            <p:spPr bwMode="auto">
              <a:xfrm>
                <a:off x="2566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0" name="Rectangle 309"/>
              <p:cNvSpPr>
                <a:spLocks noChangeArrowheads="1"/>
              </p:cNvSpPr>
              <p:nvPr/>
            </p:nvSpPr>
            <p:spPr bwMode="auto">
              <a:xfrm>
                <a:off x="2573" y="2531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1" name="Rectangle 310"/>
              <p:cNvSpPr>
                <a:spLocks noChangeArrowheads="1"/>
              </p:cNvSpPr>
              <p:nvPr/>
            </p:nvSpPr>
            <p:spPr bwMode="auto">
              <a:xfrm>
                <a:off x="2988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2" name="Rectangle 311"/>
              <p:cNvSpPr>
                <a:spLocks noChangeArrowheads="1"/>
              </p:cNvSpPr>
              <p:nvPr/>
            </p:nvSpPr>
            <p:spPr bwMode="auto">
              <a:xfrm>
                <a:off x="2995" y="2531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3" name="Rectangle 312"/>
              <p:cNvSpPr>
                <a:spLocks noChangeArrowheads="1"/>
              </p:cNvSpPr>
              <p:nvPr/>
            </p:nvSpPr>
            <p:spPr bwMode="auto">
              <a:xfrm>
                <a:off x="3456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4" name="Rectangle 313"/>
              <p:cNvSpPr>
                <a:spLocks noChangeArrowheads="1"/>
              </p:cNvSpPr>
              <p:nvPr/>
            </p:nvSpPr>
            <p:spPr bwMode="auto">
              <a:xfrm>
                <a:off x="3463" y="2531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5" name="Rectangle 314"/>
              <p:cNvSpPr>
                <a:spLocks noChangeArrowheads="1"/>
              </p:cNvSpPr>
              <p:nvPr/>
            </p:nvSpPr>
            <p:spPr bwMode="auto">
              <a:xfrm>
                <a:off x="3944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6" name="Rectangle 315"/>
              <p:cNvSpPr>
                <a:spLocks noChangeArrowheads="1"/>
              </p:cNvSpPr>
              <p:nvPr/>
            </p:nvSpPr>
            <p:spPr bwMode="auto">
              <a:xfrm>
                <a:off x="3951" y="2531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7" name="Rectangle 316"/>
              <p:cNvSpPr>
                <a:spLocks noChangeArrowheads="1"/>
              </p:cNvSpPr>
              <p:nvPr/>
            </p:nvSpPr>
            <p:spPr bwMode="auto">
              <a:xfrm>
                <a:off x="4434" y="2531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8" name="Rectangle 317"/>
              <p:cNvSpPr>
                <a:spLocks noChangeArrowheads="1"/>
              </p:cNvSpPr>
              <p:nvPr/>
            </p:nvSpPr>
            <p:spPr bwMode="auto">
              <a:xfrm>
                <a:off x="4441" y="2531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29" name="Rectangle 318"/>
              <p:cNvSpPr>
                <a:spLocks noChangeArrowheads="1"/>
              </p:cNvSpPr>
              <p:nvPr/>
            </p:nvSpPr>
            <p:spPr bwMode="auto">
              <a:xfrm>
                <a:off x="6476" y="2531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0" name="Rectangle 319"/>
              <p:cNvSpPr>
                <a:spLocks noChangeArrowheads="1"/>
              </p:cNvSpPr>
              <p:nvPr/>
            </p:nvSpPr>
            <p:spPr bwMode="auto">
              <a:xfrm>
                <a:off x="660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1" name="Rectangle 320"/>
              <p:cNvSpPr>
                <a:spLocks noChangeArrowheads="1"/>
              </p:cNvSpPr>
              <p:nvPr/>
            </p:nvSpPr>
            <p:spPr bwMode="auto">
              <a:xfrm>
                <a:off x="1446" y="2538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2" name="Rectangle 321"/>
              <p:cNvSpPr>
                <a:spLocks noChangeArrowheads="1"/>
              </p:cNvSpPr>
              <p:nvPr/>
            </p:nvSpPr>
            <p:spPr bwMode="auto">
              <a:xfrm>
                <a:off x="2142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3" name="Rectangle 322"/>
              <p:cNvSpPr>
                <a:spLocks noChangeArrowheads="1"/>
              </p:cNvSpPr>
              <p:nvPr/>
            </p:nvSpPr>
            <p:spPr bwMode="auto">
              <a:xfrm>
                <a:off x="2566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4" name="Rectangle 323"/>
              <p:cNvSpPr>
                <a:spLocks noChangeArrowheads="1"/>
              </p:cNvSpPr>
              <p:nvPr/>
            </p:nvSpPr>
            <p:spPr bwMode="auto">
              <a:xfrm>
                <a:off x="2988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5" name="Rectangle 324"/>
              <p:cNvSpPr>
                <a:spLocks noChangeArrowheads="1"/>
              </p:cNvSpPr>
              <p:nvPr/>
            </p:nvSpPr>
            <p:spPr bwMode="auto">
              <a:xfrm>
                <a:off x="3456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6" name="Rectangle 325"/>
              <p:cNvSpPr>
                <a:spLocks noChangeArrowheads="1"/>
              </p:cNvSpPr>
              <p:nvPr/>
            </p:nvSpPr>
            <p:spPr bwMode="auto">
              <a:xfrm>
                <a:off x="3944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7" name="Rectangle 326"/>
              <p:cNvSpPr>
                <a:spLocks noChangeArrowheads="1"/>
              </p:cNvSpPr>
              <p:nvPr/>
            </p:nvSpPr>
            <p:spPr bwMode="auto">
              <a:xfrm>
                <a:off x="4434" y="2538"/>
                <a:ext cx="7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8" name="Rectangle 327"/>
              <p:cNvSpPr>
                <a:spLocks noChangeArrowheads="1"/>
              </p:cNvSpPr>
              <p:nvPr/>
            </p:nvSpPr>
            <p:spPr bwMode="auto">
              <a:xfrm>
                <a:off x="6476" y="2538"/>
                <a:ext cx="6" cy="2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39" name="Rectangle 328"/>
              <p:cNvSpPr>
                <a:spLocks noChangeArrowheads="1"/>
              </p:cNvSpPr>
              <p:nvPr/>
            </p:nvSpPr>
            <p:spPr bwMode="auto">
              <a:xfrm>
                <a:off x="1568" y="2803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0" name="Rectangle 329"/>
              <p:cNvSpPr>
                <a:spLocks noChangeArrowheads="1"/>
              </p:cNvSpPr>
              <p:nvPr/>
            </p:nvSpPr>
            <p:spPr bwMode="auto">
              <a:xfrm>
                <a:off x="1735" y="2804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1" name="Rectangle 330"/>
              <p:cNvSpPr>
                <a:spLocks noChangeArrowheads="1"/>
              </p:cNvSpPr>
              <p:nvPr/>
            </p:nvSpPr>
            <p:spPr bwMode="auto">
              <a:xfrm>
                <a:off x="1860" y="2803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2" name="Rectangle 331"/>
              <p:cNvSpPr>
                <a:spLocks noChangeArrowheads="1"/>
              </p:cNvSpPr>
              <p:nvPr/>
            </p:nvSpPr>
            <p:spPr bwMode="auto">
              <a:xfrm>
                <a:off x="2025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3" name="Rectangle 332"/>
              <p:cNvSpPr>
                <a:spLocks noChangeArrowheads="1"/>
              </p:cNvSpPr>
              <p:nvPr/>
            </p:nvSpPr>
            <p:spPr bwMode="auto">
              <a:xfrm>
                <a:off x="2324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4" name="Rectangle 333"/>
              <p:cNvSpPr>
                <a:spLocks noChangeArrowheads="1"/>
              </p:cNvSpPr>
              <p:nvPr/>
            </p:nvSpPr>
            <p:spPr bwMode="auto">
              <a:xfrm>
                <a:off x="2387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5" name="Rectangle 334"/>
              <p:cNvSpPr>
                <a:spLocks noChangeArrowheads="1"/>
              </p:cNvSpPr>
              <p:nvPr/>
            </p:nvSpPr>
            <p:spPr bwMode="auto">
              <a:xfrm>
                <a:off x="2573" y="2761"/>
                <a:ext cx="41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46" name="Rectangle 335"/>
              <p:cNvSpPr>
                <a:spLocks noChangeArrowheads="1"/>
              </p:cNvSpPr>
              <p:nvPr/>
            </p:nvSpPr>
            <p:spPr bwMode="auto">
              <a:xfrm>
                <a:off x="2642" y="2761"/>
                <a:ext cx="275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47" name="Rectangle 336"/>
              <p:cNvSpPr>
                <a:spLocks noChangeArrowheads="1"/>
              </p:cNvSpPr>
              <p:nvPr/>
            </p:nvSpPr>
            <p:spPr bwMode="auto">
              <a:xfrm>
                <a:off x="2746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8" name="Rectangle 337"/>
              <p:cNvSpPr>
                <a:spLocks noChangeArrowheads="1"/>
              </p:cNvSpPr>
              <p:nvPr/>
            </p:nvSpPr>
            <p:spPr bwMode="auto">
              <a:xfrm>
                <a:off x="2809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49" name="Rectangle 338"/>
              <p:cNvSpPr>
                <a:spLocks noChangeArrowheads="1"/>
              </p:cNvSpPr>
              <p:nvPr/>
            </p:nvSpPr>
            <p:spPr bwMode="auto">
              <a:xfrm>
                <a:off x="3193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0" name="Rectangle 339"/>
              <p:cNvSpPr>
                <a:spLocks noChangeArrowheads="1"/>
              </p:cNvSpPr>
              <p:nvPr/>
            </p:nvSpPr>
            <p:spPr bwMode="auto">
              <a:xfrm>
                <a:off x="3256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1" name="Rectangle 340"/>
              <p:cNvSpPr>
                <a:spLocks noChangeArrowheads="1"/>
              </p:cNvSpPr>
              <p:nvPr/>
            </p:nvSpPr>
            <p:spPr bwMode="auto">
              <a:xfrm>
                <a:off x="3671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2" name="Rectangle 341"/>
              <p:cNvSpPr>
                <a:spLocks noChangeArrowheads="1"/>
              </p:cNvSpPr>
              <p:nvPr/>
            </p:nvSpPr>
            <p:spPr bwMode="auto">
              <a:xfrm>
                <a:off x="3734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3" name="Rectangle 342"/>
              <p:cNvSpPr>
                <a:spLocks noChangeArrowheads="1"/>
              </p:cNvSpPr>
              <p:nvPr/>
            </p:nvSpPr>
            <p:spPr bwMode="auto">
              <a:xfrm>
                <a:off x="4159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4" name="Rectangle 343"/>
              <p:cNvSpPr>
                <a:spLocks noChangeArrowheads="1"/>
              </p:cNvSpPr>
              <p:nvPr/>
            </p:nvSpPr>
            <p:spPr bwMode="auto">
              <a:xfrm>
                <a:off x="4222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5" name="Rectangle 344"/>
              <p:cNvSpPr>
                <a:spLocks noChangeArrowheads="1"/>
              </p:cNvSpPr>
              <p:nvPr/>
            </p:nvSpPr>
            <p:spPr bwMode="auto">
              <a:xfrm>
                <a:off x="4512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6" name="Rectangle 345"/>
              <p:cNvSpPr>
                <a:spLocks noChangeArrowheads="1"/>
              </p:cNvSpPr>
              <p:nvPr/>
            </p:nvSpPr>
            <p:spPr bwMode="auto">
              <a:xfrm>
                <a:off x="4575" y="2803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7" name="Rectangle 346"/>
              <p:cNvSpPr>
                <a:spLocks noChangeArrowheads="1"/>
              </p:cNvSpPr>
              <p:nvPr/>
            </p:nvSpPr>
            <p:spPr bwMode="auto">
              <a:xfrm>
                <a:off x="4616" y="2803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8" name="Rectangle 347"/>
              <p:cNvSpPr>
                <a:spLocks noChangeArrowheads="1"/>
              </p:cNvSpPr>
              <p:nvPr/>
            </p:nvSpPr>
            <p:spPr bwMode="auto">
              <a:xfrm>
                <a:off x="4710" y="2804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59" name="Rectangle 348"/>
              <p:cNvSpPr>
                <a:spLocks noChangeArrowheads="1"/>
              </p:cNvSpPr>
              <p:nvPr/>
            </p:nvSpPr>
            <p:spPr bwMode="auto">
              <a:xfrm>
                <a:off x="5081" y="2803"/>
                <a:ext cx="8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0" name="Rectangle 349"/>
              <p:cNvSpPr>
                <a:spLocks noChangeArrowheads="1"/>
              </p:cNvSpPr>
              <p:nvPr/>
            </p:nvSpPr>
            <p:spPr bwMode="auto">
              <a:xfrm>
                <a:off x="5147" y="2804"/>
                <a:ext cx="31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指针移动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1" name="Rectangle 350"/>
              <p:cNvSpPr>
                <a:spLocks noChangeArrowheads="1"/>
              </p:cNvSpPr>
              <p:nvPr/>
            </p:nvSpPr>
            <p:spPr bwMode="auto">
              <a:xfrm>
                <a:off x="5642" y="2803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62" name="Rectangle 351"/>
              <p:cNvSpPr>
                <a:spLocks noChangeArrowheads="1"/>
              </p:cNvSpPr>
              <p:nvPr/>
            </p:nvSpPr>
            <p:spPr bwMode="auto">
              <a:xfrm>
                <a:off x="660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3" name="Rectangle 352"/>
              <p:cNvSpPr>
                <a:spLocks noChangeArrowheads="1"/>
              </p:cNvSpPr>
              <p:nvPr/>
            </p:nvSpPr>
            <p:spPr bwMode="auto">
              <a:xfrm>
                <a:off x="1446" y="2753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4" name="Rectangle 353"/>
              <p:cNvSpPr>
                <a:spLocks noChangeArrowheads="1"/>
              </p:cNvSpPr>
              <p:nvPr/>
            </p:nvSpPr>
            <p:spPr bwMode="auto">
              <a:xfrm>
                <a:off x="1452" y="2753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5" name="Rectangle 354"/>
              <p:cNvSpPr>
                <a:spLocks noChangeArrowheads="1"/>
              </p:cNvSpPr>
              <p:nvPr/>
            </p:nvSpPr>
            <p:spPr bwMode="auto">
              <a:xfrm>
                <a:off x="2142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6" name="Rectangle 355"/>
              <p:cNvSpPr>
                <a:spLocks noChangeArrowheads="1"/>
              </p:cNvSpPr>
              <p:nvPr/>
            </p:nvSpPr>
            <p:spPr bwMode="auto">
              <a:xfrm>
                <a:off x="2149" y="2753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7" name="Rectangle 356"/>
              <p:cNvSpPr>
                <a:spLocks noChangeArrowheads="1"/>
              </p:cNvSpPr>
              <p:nvPr/>
            </p:nvSpPr>
            <p:spPr bwMode="auto">
              <a:xfrm>
                <a:off x="2566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8" name="Rectangle 357"/>
              <p:cNvSpPr>
                <a:spLocks noChangeArrowheads="1"/>
              </p:cNvSpPr>
              <p:nvPr/>
            </p:nvSpPr>
            <p:spPr bwMode="auto">
              <a:xfrm>
                <a:off x="2573" y="2753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69" name="Rectangle 358"/>
              <p:cNvSpPr>
                <a:spLocks noChangeArrowheads="1"/>
              </p:cNvSpPr>
              <p:nvPr/>
            </p:nvSpPr>
            <p:spPr bwMode="auto">
              <a:xfrm>
                <a:off x="2988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0" name="Rectangle 359"/>
              <p:cNvSpPr>
                <a:spLocks noChangeArrowheads="1"/>
              </p:cNvSpPr>
              <p:nvPr/>
            </p:nvSpPr>
            <p:spPr bwMode="auto">
              <a:xfrm>
                <a:off x="2995" y="2753"/>
                <a:ext cx="46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1" name="Rectangle 360"/>
              <p:cNvSpPr>
                <a:spLocks noChangeArrowheads="1"/>
              </p:cNvSpPr>
              <p:nvPr/>
            </p:nvSpPr>
            <p:spPr bwMode="auto">
              <a:xfrm>
                <a:off x="3456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2" name="Rectangle 361"/>
              <p:cNvSpPr>
                <a:spLocks noChangeArrowheads="1"/>
              </p:cNvSpPr>
              <p:nvPr/>
            </p:nvSpPr>
            <p:spPr bwMode="auto">
              <a:xfrm>
                <a:off x="3463" y="2753"/>
                <a:ext cx="48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3" name="Rectangle 362"/>
              <p:cNvSpPr>
                <a:spLocks noChangeArrowheads="1"/>
              </p:cNvSpPr>
              <p:nvPr/>
            </p:nvSpPr>
            <p:spPr bwMode="auto">
              <a:xfrm>
                <a:off x="3944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4" name="Rectangle 363"/>
              <p:cNvSpPr>
                <a:spLocks noChangeArrowheads="1"/>
              </p:cNvSpPr>
              <p:nvPr/>
            </p:nvSpPr>
            <p:spPr bwMode="auto">
              <a:xfrm>
                <a:off x="3951" y="2753"/>
                <a:ext cx="483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5" name="Rectangle 364"/>
              <p:cNvSpPr>
                <a:spLocks noChangeArrowheads="1"/>
              </p:cNvSpPr>
              <p:nvPr/>
            </p:nvSpPr>
            <p:spPr bwMode="auto">
              <a:xfrm>
                <a:off x="4434" y="2753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6" name="Rectangle 365"/>
              <p:cNvSpPr>
                <a:spLocks noChangeArrowheads="1"/>
              </p:cNvSpPr>
              <p:nvPr/>
            </p:nvSpPr>
            <p:spPr bwMode="auto">
              <a:xfrm>
                <a:off x="4441" y="2753"/>
                <a:ext cx="203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7" name="Rectangle 366"/>
              <p:cNvSpPr>
                <a:spLocks noChangeArrowheads="1"/>
              </p:cNvSpPr>
              <p:nvPr/>
            </p:nvSpPr>
            <p:spPr bwMode="auto">
              <a:xfrm>
                <a:off x="6476" y="2753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8" name="Rectangle 367"/>
              <p:cNvSpPr>
                <a:spLocks noChangeArrowheads="1"/>
              </p:cNvSpPr>
              <p:nvPr/>
            </p:nvSpPr>
            <p:spPr bwMode="auto">
              <a:xfrm>
                <a:off x="660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79" name="Rectangle 368"/>
              <p:cNvSpPr>
                <a:spLocks noChangeArrowheads="1"/>
              </p:cNvSpPr>
              <p:nvPr/>
            </p:nvSpPr>
            <p:spPr bwMode="auto">
              <a:xfrm>
                <a:off x="1446" y="2760"/>
                <a:ext cx="6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0" name="Rectangle 369"/>
              <p:cNvSpPr>
                <a:spLocks noChangeArrowheads="1"/>
              </p:cNvSpPr>
              <p:nvPr/>
            </p:nvSpPr>
            <p:spPr bwMode="auto">
              <a:xfrm>
                <a:off x="2142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1" name="Rectangle 370"/>
              <p:cNvSpPr>
                <a:spLocks noChangeArrowheads="1"/>
              </p:cNvSpPr>
              <p:nvPr/>
            </p:nvSpPr>
            <p:spPr bwMode="auto">
              <a:xfrm>
                <a:off x="2566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2" name="Rectangle 371"/>
              <p:cNvSpPr>
                <a:spLocks noChangeArrowheads="1"/>
              </p:cNvSpPr>
              <p:nvPr/>
            </p:nvSpPr>
            <p:spPr bwMode="auto">
              <a:xfrm>
                <a:off x="2988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3" name="Rectangle 372"/>
              <p:cNvSpPr>
                <a:spLocks noChangeArrowheads="1"/>
              </p:cNvSpPr>
              <p:nvPr/>
            </p:nvSpPr>
            <p:spPr bwMode="auto">
              <a:xfrm>
                <a:off x="3456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4" name="Rectangle 373"/>
              <p:cNvSpPr>
                <a:spLocks noChangeArrowheads="1"/>
              </p:cNvSpPr>
              <p:nvPr/>
            </p:nvSpPr>
            <p:spPr bwMode="auto">
              <a:xfrm>
                <a:off x="3944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5" name="Rectangle 374"/>
              <p:cNvSpPr>
                <a:spLocks noChangeArrowheads="1"/>
              </p:cNvSpPr>
              <p:nvPr/>
            </p:nvSpPr>
            <p:spPr bwMode="auto">
              <a:xfrm>
                <a:off x="4434" y="2760"/>
                <a:ext cx="7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6" name="Rectangle 375"/>
              <p:cNvSpPr>
                <a:spLocks noChangeArrowheads="1"/>
              </p:cNvSpPr>
              <p:nvPr/>
            </p:nvSpPr>
            <p:spPr bwMode="auto">
              <a:xfrm>
                <a:off x="6476" y="2760"/>
                <a:ext cx="6" cy="2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87" name="Rectangle 376"/>
              <p:cNvSpPr>
                <a:spLocks noChangeArrowheads="1"/>
              </p:cNvSpPr>
              <p:nvPr/>
            </p:nvSpPr>
            <p:spPr bwMode="auto">
              <a:xfrm>
                <a:off x="1568" y="3025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j=1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88" name="Rectangle 377"/>
              <p:cNvSpPr>
                <a:spLocks noChangeArrowheads="1"/>
              </p:cNvSpPr>
              <p:nvPr/>
            </p:nvSpPr>
            <p:spPr bwMode="auto">
              <a:xfrm>
                <a:off x="1735" y="3026"/>
                <a:ext cx="129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89" name="Rectangle 378"/>
              <p:cNvSpPr>
                <a:spLocks noChangeArrowheads="1"/>
              </p:cNvSpPr>
              <p:nvPr/>
            </p:nvSpPr>
            <p:spPr bwMode="auto">
              <a:xfrm>
                <a:off x="1860" y="3025"/>
                <a:ext cx="222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i=2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0" name="Rectangle 379"/>
              <p:cNvSpPr>
                <a:spLocks noChangeArrowheads="1"/>
              </p:cNvSpPr>
              <p:nvPr/>
            </p:nvSpPr>
            <p:spPr bwMode="auto">
              <a:xfrm>
                <a:off x="2025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1" name="Rectangle 380"/>
              <p:cNvSpPr>
                <a:spLocks noChangeArrowheads="1"/>
              </p:cNvSpPr>
              <p:nvPr/>
            </p:nvSpPr>
            <p:spPr bwMode="auto">
              <a:xfrm>
                <a:off x="2324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2" name="Rectangle 381"/>
              <p:cNvSpPr>
                <a:spLocks noChangeArrowheads="1"/>
              </p:cNvSpPr>
              <p:nvPr/>
            </p:nvSpPr>
            <p:spPr bwMode="auto">
              <a:xfrm>
                <a:off x="2387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3" name="Rectangle 382"/>
              <p:cNvSpPr>
                <a:spLocks noChangeArrowheads="1"/>
              </p:cNvSpPr>
              <p:nvPr/>
            </p:nvSpPr>
            <p:spPr bwMode="auto">
              <a:xfrm>
                <a:off x="2746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4" name="Rectangle 383"/>
              <p:cNvSpPr>
                <a:spLocks noChangeArrowheads="1"/>
              </p:cNvSpPr>
              <p:nvPr/>
            </p:nvSpPr>
            <p:spPr bwMode="auto">
              <a:xfrm>
                <a:off x="2809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5" name="Rectangle 384"/>
              <p:cNvSpPr>
                <a:spLocks noChangeArrowheads="1"/>
              </p:cNvSpPr>
              <p:nvPr/>
            </p:nvSpPr>
            <p:spPr bwMode="auto">
              <a:xfrm>
                <a:off x="2995" y="2983"/>
                <a:ext cx="461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6" name="Rectangle 385"/>
              <p:cNvSpPr>
                <a:spLocks noChangeArrowheads="1"/>
              </p:cNvSpPr>
              <p:nvPr/>
            </p:nvSpPr>
            <p:spPr bwMode="auto">
              <a:xfrm>
                <a:off x="3066" y="2983"/>
                <a:ext cx="319" cy="215"/>
              </a:xfrm>
              <a:prstGeom prst="rect">
                <a:avLst/>
              </a:prstGeom>
              <a:solidFill>
                <a:srgbClr val="FBD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7" name="Rectangle 386"/>
              <p:cNvSpPr>
                <a:spLocks noChangeArrowheads="1"/>
              </p:cNvSpPr>
              <p:nvPr/>
            </p:nvSpPr>
            <p:spPr bwMode="auto">
              <a:xfrm>
                <a:off x="3193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8" name="Rectangle 387"/>
              <p:cNvSpPr>
                <a:spLocks noChangeArrowheads="1"/>
              </p:cNvSpPr>
              <p:nvPr/>
            </p:nvSpPr>
            <p:spPr bwMode="auto">
              <a:xfrm>
                <a:off x="3256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699" name="Rectangle 388"/>
              <p:cNvSpPr>
                <a:spLocks noChangeArrowheads="1"/>
              </p:cNvSpPr>
              <p:nvPr/>
            </p:nvSpPr>
            <p:spPr bwMode="auto">
              <a:xfrm>
                <a:off x="3671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0" name="Rectangle 389"/>
              <p:cNvSpPr>
                <a:spLocks noChangeArrowheads="1"/>
              </p:cNvSpPr>
              <p:nvPr/>
            </p:nvSpPr>
            <p:spPr bwMode="auto">
              <a:xfrm>
                <a:off x="3734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1" name="Rectangle 390"/>
              <p:cNvSpPr>
                <a:spLocks noChangeArrowheads="1"/>
              </p:cNvSpPr>
              <p:nvPr/>
            </p:nvSpPr>
            <p:spPr bwMode="auto">
              <a:xfrm>
                <a:off x="4159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7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2" name="Rectangle 391"/>
              <p:cNvSpPr>
                <a:spLocks noChangeArrowheads="1"/>
              </p:cNvSpPr>
              <p:nvPr/>
            </p:nvSpPr>
            <p:spPr bwMode="auto">
              <a:xfrm>
                <a:off x="4222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3" name="Rectangle 392"/>
              <p:cNvSpPr>
                <a:spLocks noChangeArrowheads="1"/>
              </p:cNvSpPr>
              <p:nvPr/>
            </p:nvSpPr>
            <p:spPr bwMode="auto">
              <a:xfrm>
                <a:off x="4512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4" name="Rectangle 393"/>
              <p:cNvSpPr>
                <a:spLocks noChangeArrowheads="1"/>
              </p:cNvSpPr>
              <p:nvPr/>
            </p:nvSpPr>
            <p:spPr bwMode="auto">
              <a:xfrm>
                <a:off x="4575" y="3025"/>
                <a:ext cx="9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-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5" name="Rectangle 394"/>
              <p:cNvSpPr>
                <a:spLocks noChangeArrowheads="1"/>
              </p:cNvSpPr>
              <p:nvPr/>
            </p:nvSpPr>
            <p:spPr bwMode="auto">
              <a:xfrm>
                <a:off x="4616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6" name="Rectangle 395"/>
              <p:cNvSpPr>
                <a:spLocks noChangeArrowheads="1"/>
              </p:cNvSpPr>
              <p:nvPr/>
            </p:nvSpPr>
            <p:spPr bwMode="auto">
              <a:xfrm>
                <a:off x="4710" y="3026"/>
                <a:ext cx="2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交换，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7" name="Rectangle 396"/>
              <p:cNvSpPr>
                <a:spLocks noChangeArrowheads="1"/>
              </p:cNvSpPr>
              <p:nvPr/>
            </p:nvSpPr>
            <p:spPr bwMode="auto">
              <a:xfrm>
                <a:off x="5081" y="3025"/>
                <a:ext cx="11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8" name="Rectangle 397"/>
              <p:cNvSpPr>
                <a:spLocks noChangeArrowheads="1"/>
              </p:cNvSpPr>
              <p:nvPr/>
            </p:nvSpPr>
            <p:spPr bwMode="auto">
              <a:xfrm>
                <a:off x="5175" y="3026"/>
                <a:ext cx="63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itchFamily="2" charset="-122"/>
                    <a:ea typeface="宋体" pitchFamily="2" charset="-122"/>
                    <a:cs typeface="宋体" pitchFamily="2" charset="-122"/>
                  </a:rPr>
                  <a:t>沉底，其它冒泡上移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09" name="Rectangle 398"/>
              <p:cNvSpPr>
                <a:spLocks noChangeArrowheads="1"/>
              </p:cNvSpPr>
              <p:nvPr/>
            </p:nvSpPr>
            <p:spPr bwMode="auto">
              <a:xfrm>
                <a:off x="6290" y="3025"/>
                <a:ext cx="8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6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宋体" pitchFamily="2" charset="-122"/>
                    <a:cs typeface="宋体" pitchFamily="2" charset="-122"/>
                  </a:rPr>
                  <a:t> 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  <p:sp>
            <p:nvSpPr>
              <p:cNvPr id="16710" name="Rectangle 399"/>
              <p:cNvSpPr>
                <a:spLocks noChangeArrowheads="1"/>
              </p:cNvSpPr>
              <p:nvPr/>
            </p:nvSpPr>
            <p:spPr bwMode="auto">
              <a:xfrm>
                <a:off x="660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1" name="Rectangle 400"/>
              <p:cNvSpPr>
                <a:spLocks noChangeArrowheads="1"/>
              </p:cNvSpPr>
              <p:nvPr/>
            </p:nvSpPr>
            <p:spPr bwMode="auto">
              <a:xfrm>
                <a:off x="1446" y="2976"/>
                <a:ext cx="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2" name="Rectangle 401"/>
              <p:cNvSpPr>
                <a:spLocks noChangeArrowheads="1"/>
              </p:cNvSpPr>
              <p:nvPr/>
            </p:nvSpPr>
            <p:spPr bwMode="auto">
              <a:xfrm>
                <a:off x="1452" y="2976"/>
                <a:ext cx="690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3" name="Rectangle 402"/>
              <p:cNvSpPr>
                <a:spLocks noChangeArrowheads="1"/>
              </p:cNvSpPr>
              <p:nvPr/>
            </p:nvSpPr>
            <p:spPr bwMode="auto">
              <a:xfrm>
                <a:off x="2142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4" name="Rectangle 403"/>
              <p:cNvSpPr>
                <a:spLocks noChangeArrowheads="1"/>
              </p:cNvSpPr>
              <p:nvPr/>
            </p:nvSpPr>
            <p:spPr bwMode="auto">
              <a:xfrm>
                <a:off x="2149" y="2976"/>
                <a:ext cx="41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5" name="Rectangle 404"/>
              <p:cNvSpPr>
                <a:spLocks noChangeArrowheads="1"/>
              </p:cNvSpPr>
              <p:nvPr/>
            </p:nvSpPr>
            <p:spPr bwMode="auto">
              <a:xfrm>
                <a:off x="2566" y="2976"/>
                <a:ext cx="7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6" name="Rectangle 405"/>
              <p:cNvSpPr>
                <a:spLocks noChangeArrowheads="1"/>
              </p:cNvSpPr>
              <p:nvPr/>
            </p:nvSpPr>
            <p:spPr bwMode="auto">
              <a:xfrm>
                <a:off x="2573" y="2976"/>
                <a:ext cx="415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" name="Rectangle 407"/>
            <p:cNvSpPr>
              <a:spLocks noChangeArrowheads="1"/>
            </p:cNvSpPr>
            <p:nvPr/>
          </p:nvSpPr>
          <p:spPr bwMode="auto">
            <a:xfrm>
              <a:off x="2988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08"/>
            <p:cNvSpPr>
              <a:spLocks noChangeArrowheads="1"/>
            </p:cNvSpPr>
            <p:nvPr/>
          </p:nvSpPr>
          <p:spPr bwMode="auto">
            <a:xfrm>
              <a:off x="2995" y="2976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09"/>
            <p:cNvSpPr>
              <a:spLocks noChangeArrowheads="1"/>
            </p:cNvSpPr>
            <p:nvPr/>
          </p:nvSpPr>
          <p:spPr bwMode="auto">
            <a:xfrm>
              <a:off x="3456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410"/>
            <p:cNvSpPr>
              <a:spLocks noChangeArrowheads="1"/>
            </p:cNvSpPr>
            <p:nvPr/>
          </p:nvSpPr>
          <p:spPr bwMode="auto">
            <a:xfrm>
              <a:off x="3463" y="2976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3944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2"/>
            <p:cNvSpPr>
              <a:spLocks noChangeArrowheads="1"/>
            </p:cNvSpPr>
            <p:nvPr/>
          </p:nvSpPr>
          <p:spPr bwMode="auto">
            <a:xfrm>
              <a:off x="3951" y="2976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3"/>
            <p:cNvSpPr>
              <a:spLocks noChangeArrowheads="1"/>
            </p:cNvSpPr>
            <p:nvPr/>
          </p:nvSpPr>
          <p:spPr bwMode="auto">
            <a:xfrm>
              <a:off x="4434" y="2976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4"/>
            <p:cNvSpPr>
              <a:spLocks noChangeArrowheads="1"/>
            </p:cNvSpPr>
            <p:nvPr/>
          </p:nvSpPr>
          <p:spPr bwMode="auto">
            <a:xfrm>
              <a:off x="4441" y="2976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5"/>
            <p:cNvSpPr>
              <a:spLocks noChangeArrowheads="1"/>
            </p:cNvSpPr>
            <p:nvPr/>
          </p:nvSpPr>
          <p:spPr bwMode="auto">
            <a:xfrm>
              <a:off x="6476" y="2976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6"/>
            <p:cNvSpPr>
              <a:spLocks noChangeArrowheads="1"/>
            </p:cNvSpPr>
            <p:nvPr/>
          </p:nvSpPr>
          <p:spPr bwMode="auto">
            <a:xfrm>
              <a:off x="660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17"/>
            <p:cNvSpPr>
              <a:spLocks noChangeArrowheads="1"/>
            </p:cNvSpPr>
            <p:nvPr/>
          </p:nvSpPr>
          <p:spPr bwMode="auto">
            <a:xfrm>
              <a:off x="1446" y="2983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18"/>
            <p:cNvSpPr>
              <a:spLocks noChangeArrowheads="1"/>
            </p:cNvSpPr>
            <p:nvPr/>
          </p:nvSpPr>
          <p:spPr bwMode="auto">
            <a:xfrm>
              <a:off x="2142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19"/>
            <p:cNvSpPr>
              <a:spLocks noChangeArrowheads="1"/>
            </p:cNvSpPr>
            <p:nvPr/>
          </p:nvSpPr>
          <p:spPr bwMode="auto">
            <a:xfrm>
              <a:off x="2566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20"/>
            <p:cNvSpPr>
              <a:spLocks noChangeArrowheads="1"/>
            </p:cNvSpPr>
            <p:nvPr/>
          </p:nvSpPr>
          <p:spPr bwMode="auto">
            <a:xfrm>
              <a:off x="2988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21"/>
            <p:cNvSpPr>
              <a:spLocks noChangeArrowheads="1"/>
            </p:cNvSpPr>
            <p:nvPr/>
          </p:nvSpPr>
          <p:spPr bwMode="auto">
            <a:xfrm>
              <a:off x="3456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22"/>
            <p:cNvSpPr>
              <a:spLocks noChangeArrowheads="1"/>
            </p:cNvSpPr>
            <p:nvPr/>
          </p:nvSpPr>
          <p:spPr bwMode="auto">
            <a:xfrm>
              <a:off x="3944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23"/>
            <p:cNvSpPr>
              <a:spLocks noChangeArrowheads="1"/>
            </p:cNvSpPr>
            <p:nvPr/>
          </p:nvSpPr>
          <p:spPr bwMode="auto">
            <a:xfrm>
              <a:off x="4434" y="2983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24"/>
            <p:cNvSpPr>
              <a:spLocks noChangeArrowheads="1"/>
            </p:cNvSpPr>
            <p:nvPr/>
          </p:nvSpPr>
          <p:spPr bwMode="auto">
            <a:xfrm>
              <a:off x="6476" y="2983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425"/>
            <p:cNvSpPr>
              <a:spLocks noChangeArrowheads="1"/>
            </p:cNvSpPr>
            <p:nvPr/>
          </p:nvSpPr>
          <p:spPr bwMode="auto">
            <a:xfrm>
              <a:off x="746" y="3248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第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8" name="Rectangle 426"/>
            <p:cNvSpPr>
              <a:spLocks noChangeArrowheads="1"/>
            </p:cNvSpPr>
            <p:nvPr/>
          </p:nvSpPr>
          <p:spPr bwMode="auto">
            <a:xfrm>
              <a:off x="902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9" name="Rectangle 427"/>
            <p:cNvSpPr>
              <a:spLocks noChangeArrowheads="1"/>
            </p:cNvSpPr>
            <p:nvPr/>
          </p:nvSpPr>
          <p:spPr bwMode="auto">
            <a:xfrm>
              <a:off x="996" y="3248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轮比较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Rectangle 428"/>
            <p:cNvSpPr>
              <a:spLocks noChangeArrowheads="1"/>
            </p:cNvSpPr>
            <p:nvPr/>
          </p:nvSpPr>
          <p:spPr bwMode="auto">
            <a:xfrm>
              <a:off x="1366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1" name="Rectangle 429"/>
            <p:cNvSpPr>
              <a:spLocks noChangeArrowheads="1"/>
            </p:cNvSpPr>
            <p:nvPr/>
          </p:nvSpPr>
          <p:spPr bwMode="auto">
            <a:xfrm>
              <a:off x="1568" y="3247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2" name="Rectangle 430"/>
            <p:cNvSpPr>
              <a:spLocks noChangeArrowheads="1"/>
            </p:cNvSpPr>
            <p:nvPr/>
          </p:nvSpPr>
          <p:spPr bwMode="auto">
            <a:xfrm>
              <a:off x="1735" y="3248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3" name="Rectangle 431"/>
            <p:cNvSpPr>
              <a:spLocks noChangeArrowheads="1"/>
            </p:cNvSpPr>
            <p:nvPr/>
          </p:nvSpPr>
          <p:spPr bwMode="auto">
            <a:xfrm>
              <a:off x="1860" y="3247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i=0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4" name="Rectangle 432"/>
            <p:cNvSpPr>
              <a:spLocks noChangeArrowheads="1"/>
            </p:cNvSpPr>
            <p:nvPr/>
          </p:nvSpPr>
          <p:spPr bwMode="auto">
            <a:xfrm>
              <a:off x="2025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5" name="Rectangle 433"/>
            <p:cNvSpPr>
              <a:spLocks noChangeArrowheads="1"/>
            </p:cNvSpPr>
            <p:nvPr/>
          </p:nvSpPr>
          <p:spPr bwMode="auto">
            <a:xfrm>
              <a:off x="2149" y="3205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34"/>
            <p:cNvSpPr>
              <a:spLocks noChangeArrowheads="1"/>
            </p:cNvSpPr>
            <p:nvPr/>
          </p:nvSpPr>
          <p:spPr bwMode="auto">
            <a:xfrm>
              <a:off x="2220" y="3205"/>
              <a:ext cx="273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35"/>
            <p:cNvSpPr>
              <a:spLocks noChangeArrowheads="1"/>
            </p:cNvSpPr>
            <p:nvPr/>
          </p:nvSpPr>
          <p:spPr bwMode="auto">
            <a:xfrm>
              <a:off x="2324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8" name="Rectangle 436"/>
            <p:cNvSpPr>
              <a:spLocks noChangeArrowheads="1"/>
            </p:cNvSpPr>
            <p:nvPr/>
          </p:nvSpPr>
          <p:spPr bwMode="auto">
            <a:xfrm>
              <a:off x="2387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9" name="Rectangle 437"/>
            <p:cNvSpPr>
              <a:spLocks noChangeArrowheads="1"/>
            </p:cNvSpPr>
            <p:nvPr/>
          </p:nvSpPr>
          <p:spPr bwMode="auto">
            <a:xfrm>
              <a:off x="2746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0" name="Rectangle 438"/>
            <p:cNvSpPr>
              <a:spLocks noChangeArrowheads="1"/>
            </p:cNvSpPr>
            <p:nvPr/>
          </p:nvSpPr>
          <p:spPr bwMode="auto">
            <a:xfrm>
              <a:off x="2809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1" name="Rectangle 439"/>
            <p:cNvSpPr>
              <a:spLocks noChangeArrowheads="1"/>
            </p:cNvSpPr>
            <p:nvPr/>
          </p:nvSpPr>
          <p:spPr bwMode="auto">
            <a:xfrm>
              <a:off x="3193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2" name="Rectangle 440"/>
            <p:cNvSpPr>
              <a:spLocks noChangeArrowheads="1"/>
            </p:cNvSpPr>
            <p:nvPr/>
          </p:nvSpPr>
          <p:spPr bwMode="auto">
            <a:xfrm>
              <a:off x="3256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3" name="Rectangle 441"/>
            <p:cNvSpPr>
              <a:spLocks noChangeArrowheads="1"/>
            </p:cNvSpPr>
            <p:nvPr/>
          </p:nvSpPr>
          <p:spPr bwMode="auto">
            <a:xfrm>
              <a:off x="3671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4" name="Rectangle 442"/>
            <p:cNvSpPr>
              <a:spLocks noChangeArrowheads="1"/>
            </p:cNvSpPr>
            <p:nvPr/>
          </p:nvSpPr>
          <p:spPr bwMode="auto">
            <a:xfrm>
              <a:off x="3734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5" name="Rectangle 443"/>
            <p:cNvSpPr>
              <a:spLocks noChangeArrowheads="1"/>
            </p:cNvSpPr>
            <p:nvPr/>
          </p:nvSpPr>
          <p:spPr bwMode="auto">
            <a:xfrm>
              <a:off x="4159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6" name="Rectangle 444"/>
            <p:cNvSpPr>
              <a:spLocks noChangeArrowheads="1"/>
            </p:cNvSpPr>
            <p:nvPr/>
          </p:nvSpPr>
          <p:spPr bwMode="auto">
            <a:xfrm>
              <a:off x="4222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7" name="Rectangle 445"/>
            <p:cNvSpPr>
              <a:spLocks noChangeArrowheads="1"/>
            </p:cNvSpPr>
            <p:nvPr/>
          </p:nvSpPr>
          <p:spPr bwMode="auto">
            <a:xfrm>
              <a:off x="4512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8" name="Rectangle 446"/>
            <p:cNvSpPr>
              <a:spLocks noChangeArrowheads="1"/>
            </p:cNvSpPr>
            <p:nvPr/>
          </p:nvSpPr>
          <p:spPr bwMode="auto">
            <a:xfrm>
              <a:off x="4575" y="3247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49" name="Rectangle 447"/>
            <p:cNvSpPr>
              <a:spLocks noChangeArrowheads="1"/>
            </p:cNvSpPr>
            <p:nvPr/>
          </p:nvSpPr>
          <p:spPr bwMode="auto">
            <a:xfrm>
              <a:off x="4616" y="3247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0" name="Rectangle 448"/>
            <p:cNvSpPr>
              <a:spLocks noChangeArrowheads="1"/>
            </p:cNvSpPr>
            <p:nvPr/>
          </p:nvSpPr>
          <p:spPr bwMode="auto">
            <a:xfrm>
              <a:off x="4710" y="3248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不变，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1" name="Rectangle 449"/>
            <p:cNvSpPr>
              <a:spLocks noChangeArrowheads="1"/>
            </p:cNvSpPr>
            <p:nvPr/>
          </p:nvSpPr>
          <p:spPr bwMode="auto">
            <a:xfrm>
              <a:off x="5081" y="3247"/>
              <a:ext cx="8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2" name="Rectangle 450"/>
            <p:cNvSpPr>
              <a:spLocks noChangeArrowheads="1"/>
            </p:cNvSpPr>
            <p:nvPr/>
          </p:nvSpPr>
          <p:spPr bwMode="auto">
            <a:xfrm>
              <a:off x="5147" y="3248"/>
              <a:ext cx="31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指针移动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3" name="Rectangle 451"/>
            <p:cNvSpPr>
              <a:spLocks noChangeArrowheads="1"/>
            </p:cNvSpPr>
            <p:nvPr/>
          </p:nvSpPr>
          <p:spPr bwMode="auto">
            <a:xfrm>
              <a:off x="5642" y="3247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54" name="Rectangle 452"/>
            <p:cNvSpPr>
              <a:spLocks noChangeArrowheads="1"/>
            </p:cNvSpPr>
            <p:nvPr/>
          </p:nvSpPr>
          <p:spPr bwMode="auto">
            <a:xfrm>
              <a:off x="660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53"/>
            <p:cNvSpPr>
              <a:spLocks noChangeArrowheads="1"/>
            </p:cNvSpPr>
            <p:nvPr/>
          </p:nvSpPr>
          <p:spPr bwMode="auto">
            <a:xfrm>
              <a:off x="667" y="3198"/>
              <a:ext cx="77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54"/>
            <p:cNvSpPr>
              <a:spLocks noChangeArrowheads="1"/>
            </p:cNvSpPr>
            <p:nvPr/>
          </p:nvSpPr>
          <p:spPr bwMode="auto">
            <a:xfrm>
              <a:off x="1446" y="3198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55"/>
            <p:cNvSpPr>
              <a:spLocks noChangeArrowheads="1"/>
            </p:cNvSpPr>
            <p:nvPr/>
          </p:nvSpPr>
          <p:spPr bwMode="auto">
            <a:xfrm>
              <a:off x="1452" y="3198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56"/>
            <p:cNvSpPr>
              <a:spLocks noChangeArrowheads="1"/>
            </p:cNvSpPr>
            <p:nvPr/>
          </p:nvSpPr>
          <p:spPr bwMode="auto">
            <a:xfrm>
              <a:off x="2142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57"/>
            <p:cNvSpPr>
              <a:spLocks noChangeArrowheads="1"/>
            </p:cNvSpPr>
            <p:nvPr/>
          </p:nvSpPr>
          <p:spPr bwMode="auto">
            <a:xfrm>
              <a:off x="2149" y="3198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58"/>
            <p:cNvSpPr>
              <a:spLocks noChangeArrowheads="1"/>
            </p:cNvSpPr>
            <p:nvPr/>
          </p:nvSpPr>
          <p:spPr bwMode="auto">
            <a:xfrm>
              <a:off x="2566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459"/>
            <p:cNvSpPr>
              <a:spLocks noChangeArrowheads="1"/>
            </p:cNvSpPr>
            <p:nvPr/>
          </p:nvSpPr>
          <p:spPr bwMode="auto">
            <a:xfrm>
              <a:off x="2573" y="3198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60"/>
            <p:cNvSpPr>
              <a:spLocks noChangeArrowheads="1"/>
            </p:cNvSpPr>
            <p:nvPr/>
          </p:nvSpPr>
          <p:spPr bwMode="auto">
            <a:xfrm>
              <a:off x="2988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61"/>
            <p:cNvSpPr>
              <a:spLocks noChangeArrowheads="1"/>
            </p:cNvSpPr>
            <p:nvPr/>
          </p:nvSpPr>
          <p:spPr bwMode="auto">
            <a:xfrm>
              <a:off x="2995" y="3198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4" name="Rectangle 462"/>
            <p:cNvSpPr>
              <a:spLocks noChangeArrowheads="1"/>
            </p:cNvSpPr>
            <p:nvPr/>
          </p:nvSpPr>
          <p:spPr bwMode="auto">
            <a:xfrm>
              <a:off x="3456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5" name="Rectangle 463"/>
            <p:cNvSpPr>
              <a:spLocks noChangeArrowheads="1"/>
            </p:cNvSpPr>
            <p:nvPr/>
          </p:nvSpPr>
          <p:spPr bwMode="auto">
            <a:xfrm>
              <a:off x="3463" y="3198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7" name="Rectangle 464"/>
            <p:cNvSpPr>
              <a:spLocks noChangeArrowheads="1"/>
            </p:cNvSpPr>
            <p:nvPr/>
          </p:nvSpPr>
          <p:spPr bwMode="auto">
            <a:xfrm>
              <a:off x="3944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8" name="Rectangle 465"/>
            <p:cNvSpPr>
              <a:spLocks noChangeArrowheads="1"/>
            </p:cNvSpPr>
            <p:nvPr/>
          </p:nvSpPr>
          <p:spPr bwMode="auto">
            <a:xfrm>
              <a:off x="3951" y="3198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89" name="Rectangle 466"/>
            <p:cNvSpPr>
              <a:spLocks noChangeArrowheads="1"/>
            </p:cNvSpPr>
            <p:nvPr/>
          </p:nvSpPr>
          <p:spPr bwMode="auto">
            <a:xfrm>
              <a:off x="4434" y="3198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0" name="Rectangle 467"/>
            <p:cNvSpPr>
              <a:spLocks noChangeArrowheads="1"/>
            </p:cNvSpPr>
            <p:nvPr/>
          </p:nvSpPr>
          <p:spPr bwMode="auto">
            <a:xfrm>
              <a:off x="4441" y="3198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1" name="Rectangle 468"/>
            <p:cNvSpPr>
              <a:spLocks noChangeArrowheads="1"/>
            </p:cNvSpPr>
            <p:nvPr/>
          </p:nvSpPr>
          <p:spPr bwMode="auto">
            <a:xfrm>
              <a:off x="6476" y="3198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2" name="Rectangle 469"/>
            <p:cNvSpPr>
              <a:spLocks noChangeArrowheads="1"/>
            </p:cNvSpPr>
            <p:nvPr/>
          </p:nvSpPr>
          <p:spPr bwMode="auto">
            <a:xfrm>
              <a:off x="660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3" name="Rectangle 470"/>
            <p:cNvSpPr>
              <a:spLocks noChangeArrowheads="1"/>
            </p:cNvSpPr>
            <p:nvPr/>
          </p:nvSpPr>
          <p:spPr bwMode="auto">
            <a:xfrm>
              <a:off x="1446" y="3205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4" name="Rectangle 471"/>
            <p:cNvSpPr>
              <a:spLocks noChangeArrowheads="1"/>
            </p:cNvSpPr>
            <p:nvPr/>
          </p:nvSpPr>
          <p:spPr bwMode="auto">
            <a:xfrm>
              <a:off x="2142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5" name="Rectangle 472"/>
            <p:cNvSpPr>
              <a:spLocks noChangeArrowheads="1"/>
            </p:cNvSpPr>
            <p:nvPr/>
          </p:nvSpPr>
          <p:spPr bwMode="auto">
            <a:xfrm>
              <a:off x="2566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6" name="Rectangle 473"/>
            <p:cNvSpPr>
              <a:spLocks noChangeArrowheads="1"/>
            </p:cNvSpPr>
            <p:nvPr/>
          </p:nvSpPr>
          <p:spPr bwMode="auto">
            <a:xfrm>
              <a:off x="2988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7" name="Rectangle 474"/>
            <p:cNvSpPr>
              <a:spLocks noChangeArrowheads="1"/>
            </p:cNvSpPr>
            <p:nvPr/>
          </p:nvSpPr>
          <p:spPr bwMode="auto">
            <a:xfrm>
              <a:off x="3456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8" name="Rectangle 475"/>
            <p:cNvSpPr>
              <a:spLocks noChangeArrowheads="1"/>
            </p:cNvSpPr>
            <p:nvPr/>
          </p:nvSpPr>
          <p:spPr bwMode="auto">
            <a:xfrm>
              <a:off x="3944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99" name="Rectangle 476"/>
            <p:cNvSpPr>
              <a:spLocks noChangeArrowheads="1"/>
            </p:cNvSpPr>
            <p:nvPr/>
          </p:nvSpPr>
          <p:spPr bwMode="auto">
            <a:xfrm>
              <a:off x="4434" y="3205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0" name="Rectangle 477"/>
            <p:cNvSpPr>
              <a:spLocks noChangeArrowheads="1"/>
            </p:cNvSpPr>
            <p:nvPr/>
          </p:nvSpPr>
          <p:spPr bwMode="auto">
            <a:xfrm>
              <a:off x="6476" y="3205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1" name="Rectangle 478"/>
            <p:cNvSpPr>
              <a:spLocks noChangeArrowheads="1"/>
            </p:cNvSpPr>
            <p:nvPr/>
          </p:nvSpPr>
          <p:spPr bwMode="auto">
            <a:xfrm>
              <a:off x="1568" y="3468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2" name="Rectangle 479"/>
            <p:cNvSpPr>
              <a:spLocks noChangeArrowheads="1"/>
            </p:cNvSpPr>
            <p:nvPr/>
          </p:nvSpPr>
          <p:spPr bwMode="auto">
            <a:xfrm>
              <a:off x="1735" y="3469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3" name="Rectangle 480"/>
            <p:cNvSpPr>
              <a:spLocks noChangeArrowheads="1"/>
            </p:cNvSpPr>
            <p:nvPr/>
          </p:nvSpPr>
          <p:spPr bwMode="auto">
            <a:xfrm>
              <a:off x="1860" y="3468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4" name="Rectangle 481"/>
            <p:cNvSpPr>
              <a:spLocks noChangeArrowheads="1"/>
            </p:cNvSpPr>
            <p:nvPr/>
          </p:nvSpPr>
          <p:spPr bwMode="auto">
            <a:xfrm>
              <a:off x="2025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5" name="Rectangle 482"/>
            <p:cNvSpPr>
              <a:spLocks noChangeArrowheads="1"/>
            </p:cNvSpPr>
            <p:nvPr/>
          </p:nvSpPr>
          <p:spPr bwMode="auto">
            <a:xfrm>
              <a:off x="2324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6" name="Rectangle 483"/>
            <p:cNvSpPr>
              <a:spLocks noChangeArrowheads="1"/>
            </p:cNvSpPr>
            <p:nvPr/>
          </p:nvSpPr>
          <p:spPr bwMode="auto">
            <a:xfrm>
              <a:off x="2387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07" name="Rectangle 484"/>
            <p:cNvSpPr>
              <a:spLocks noChangeArrowheads="1"/>
            </p:cNvSpPr>
            <p:nvPr/>
          </p:nvSpPr>
          <p:spPr bwMode="auto">
            <a:xfrm>
              <a:off x="2573" y="3427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8" name="Rectangle 485"/>
            <p:cNvSpPr>
              <a:spLocks noChangeArrowheads="1"/>
            </p:cNvSpPr>
            <p:nvPr/>
          </p:nvSpPr>
          <p:spPr bwMode="auto">
            <a:xfrm>
              <a:off x="2642" y="3427"/>
              <a:ext cx="27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09" name="Rectangle 486"/>
            <p:cNvSpPr>
              <a:spLocks noChangeArrowheads="1"/>
            </p:cNvSpPr>
            <p:nvPr/>
          </p:nvSpPr>
          <p:spPr bwMode="auto">
            <a:xfrm>
              <a:off x="2746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0" name="Rectangle 487"/>
            <p:cNvSpPr>
              <a:spLocks noChangeArrowheads="1"/>
            </p:cNvSpPr>
            <p:nvPr/>
          </p:nvSpPr>
          <p:spPr bwMode="auto">
            <a:xfrm>
              <a:off x="2809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1" name="Rectangle 488"/>
            <p:cNvSpPr>
              <a:spLocks noChangeArrowheads="1"/>
            </p:cNvSpPr>
            <p:nvPr/>
          </p:nvSpPr>
          <p:spPr bwMode="auto">
            <a:xfrm>
              <a:off x="3193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2" name="Rectangle 489"/>
            <p:cNvSpPr>
              <a:spLocks noChangeArrowheads="1"/>
            </p:cNvSpPr>
            <p:nvPr/>
          </p:nvSpPr>
          <p:spPr bwMode="auto">
            <a:xfrm>
              <a:off x="3256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3" name="Rectangle 490"/>
            <p:cNvSpPr>
              <a:spLocks noChangeArrowheads="1"/>
            </p:cNvSpPr>
            <p:nvPr/>
          </p:nvSpPr>
          <p:spPr bwMode="auto">
            <a:xfrm>
              <a:off x="3671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4" name="Rectangle 491"/>
            <p:cNvSpPr>
              <a:spLocks noChangeArrowheads="1"/>
            </p:cNvSpPr>
            <p:nvPr/>
          </p:nvSpPr>
          <p:spPr bwMode="auto">
            <a:xfrm>
              <a:off x="3734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5" name="Rectangle 492"/>
            <p:cNvSpPr>
              <a:spLocks noChangeArrowheads="1"/>
            </p:cNvSpPr>
            <p:nvPr/>
          </p:nvSpPr>
          <p:spPr bwMode="auto">
            <a:xfrm>
              <a:off x="4159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6" name="Rectangle 493"/>
            <p:cNvSpPr>
              <a:spLocks noChangeArrowheads="1"/>
            </p:cNvSpPr>
            <p:nvPr/>
          </p:nvSpPr>
          <p:spPr bwMode="auto">
            <a:xfrm>
              <a:off x="4222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7" name="Rectangle 494"/>
            <p:cNvSpPr>
              <a:spLocks noChangeArrowheads="1"/>
            </p:cNvSpPr>
            <p:nvPr/>
          </p:nvSpPr>
          <p:spPr bwMode="auto">
            <a:xfrm>
              <a:off x="4512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8" name="Rectangle 495"/>
            <p:cNvSpPr>
              <a:spLocks noChangeArrowheads="1"/>
            </p:cNvSpPr>
            <p:nvPr/>
          </p:nvSpPr>
          <p:spPr bwMode="auto">
            <a:xfrm>
              <a:off x="4575" y="3468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19" name="Rectangle 496"/>
            <p:cNvSpPr>
              <a:spLocks noChangeArrowheads="1"/>
            </p:cNvSpPr>
            <p:nvPr/>
          </p:nvSpPr>
          <p:spPr bwMode="auto">
            <a:xfrm>
              <a:off x="4616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0" name="Rectangle 497"/>
            <p:cNvSpPr>
              <a:spLocks noChangeArrowheads="1"/>
            </p:cNvSpPr>
            <p:nvPr/>
          </p:nvSpPr>
          <p:spPr bwMode="auto">
            <a:xfrm>
              <a:off x="4710" y="3469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交换，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1" name="Rectangle 498"/>
            <p:cNvSpPr>
              <a:spLocks noChangeArrowheads="1"/>
            </p:cNvSpPr>
            <p:nvPr/>
          </p:nvSpPr>
          <p:spPr bwMode="auto">
            <a:xfrm>
              <a:off x="5081" y="3468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2" name="Rectangle 499"/>
            <p:cNvSpPr>
              <a:spLocks noChangeArrowheads="1"/>
            </p:cNvSpPr>
            <p:nvPr/>
          </p:nvSpPr>
          <p:spPr bwMode="auto">
            <a:xfrm>
              <a:off x="5175" y="3469"/>
              <a:ext cx="63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沉底，其它冒泡上移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3" name="Rectangle 500"/>
            <p:cNvSpPr>
              <a:spLocks noChangeArrowheads="1"/>
            </p:cNvSpPr>
            <p:nvPr/>
          </p:nvSpPr>
          <p:spPr bwMode="auto">
            <a:xfrm>
              <a:off x="6290" y="3468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24" name="Rectangle 501"/>
            <p:cNvSpPr>
              <a:spLocks noChangeArrowheads="1"/>
            </p:cNvSpPr>
            <p:nvPr/>
          </p:nvSpPr>
          <p:spPr bwMode="auto">
            <a:xfrm>
              <a:off x="660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5" name="Rectangle 502"/>
            <p:cNvSpPr>
              <a:spLocks noChangeArrowheads="1"/>
            </p:cNvSpPr>
            <p:nvPr/>
          </p:nvSpPr>
          <p:spPr bwMode="auto">
            <a:xfrm>
              <a:off x="1446" y="3420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6" name="Rectangle 503"/>
            <p:cNvSpPr>
              <a:spLocks noChangeArrowheads="1"/>
            </p:cNvSpPr>
            <p:nvPr/>
          </p:nvSpPr>
          <p:spPr bwMode="auto">
            <a:xfrm>
              <a:off x="1452" y="3420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7" name="Rectangle 504"/>
            <p:cNvSpPr>
              <a:spLocks noChangeArrowheads="1"/>
            </p:cNvSpPr>
            <p:nvPr/>
          </p:nvSpPr>
          <p:spPr bwMode="auto">
            <a:xfrm>
              <a:off x="2142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8" name="Rectangle 505"/>
            <p:cNvSpPr>
              <a:spLocks noChangeArrowheads="1"/>
            </p:cNvSpPr>
            <p:nvPr/>
          </p:nvSpPr>
          <p:spPr bwMode="auto">
            <a:xfrm>
              <a:off x="2149" y="3420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29" name="Rectangle 506"/>
            <p:cNvSpPr>
              <a:spLocks noChangeArrowheads="1"/>
            </p:cNvSpPr>
            <p:nvPr/>
          </p:nvSpPr>
          <p:spPr bwMode="auto">
            <a:xfrm>
              <a:off x="2566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0" name="Rectangle 507"/>
            <p:cNvSpPr>
              <a:spLocks noChangeArrowheads="1"/>
            </p:cNvSpPr>
            <p:nvPr/>
          </p:nvSpPr>
          <p:spPr bwMode="auto">
            <a:xfrm>
              <a:off x="2573" y="3420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1" name="Rectangle 508"/>
            <p:cNvSpPr>
              <a:spLocks noChangeArrowheads="1"/>
            </p:cNvSpPr>
            <p:nvPr/>
          </p:nvSpPr>
          <p:spPr bwMode="auto">
            <a:xfrm>
              <a:off x="2988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2" name="Rectangle 509"/>
            <p:cNvSpPr>
              <a:spLocks noChangeArrowheads="1"/>
            </p:cNvSpPr>
            <p:nvPr/>
          </p:nvSpPr>
          <p:spPr bwMode="auto">
            <a:xfrm>
              <a:off x="2995" y="3420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3" name="Rectangle 510"/>
            <p:cNvSpPr>
              <a:spLocks noChangeArrowheads="1"/>
            </p:cNvSpPr>
            <p:nvPr/>
          </p:nvSpPr>
          <p:spPr bwMode="auto">
            <a:xfrm>
              <a:off x="3456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4" name="Rectangle 511"/>
            <p:cNvSpPr>
              <a:spLocks noChangeArrowheads="1"/>
            </p:cNvSpPr>
            <p:nvPr/>
          </p:nvSpPr>
          <p:spPr bwMode="auto">
            <a:xfrm>
              <a:off x="3463" y="3420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5" name="Rectangle 512"/>
            <p:cNvSpPr>
              <a:spLocks noChangeArrowheads="1"/>
            </p:cNvSpPr>
            <p:nvPr/>
          </p:nvSpPr>
          <p:spPr bwMode="auto">
            <a:xfrm>
              <a:off x="3944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6" name="Rectangle 513"/>
            <p:cNvSpPr>
              <a:spLocks noChangeArrowheads="1"/>
            </p:cNvSpPr>
            <p:nvPr/>
          </p:nvSpPr>
          <p:spPr bwMode="auto">
            <a:xfrm>
              <a:off x="3951" y="3420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7" name="Rectangle 514"/>
            <p:cNvSpPr>
              <a:spLocks noChangeArrowheads="1"/>
            </p:cNvSpPr>
            <p:nvPr/>
          </p:nvSpPr>
          <p:spPr bwMode="auto">
            <a:xfrm>
              <a:off x="4434" y="3420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8" name="Rectangle 515"/>
            <p:cNvSpPr>
              <a:spLocks noChangeArrowheads="1"/>
            </p:cNvSpPr>
            <p:nvPr/>
          </p:nvSpPr>
          <p:spPr bwMode="auto">
            <a:xfrm>
              <a:off x="4441" y="3420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39" name="Rectangle 516"/>
            <p:cNvSpPr>
              <a:spLocks noChangeArrowheads="1"/>
            </p:cNvSpPr>
            <p:nvPr/>
          </p:nvSpPr>
          <p:spPr bwMode="auto">
            <a:xfrm>
              <a:off x="6476" y="3420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0" name="Rectangle 517"/>
            <p:cNvSpPr>
              <a:spLocks noChangeArrowheads="1"/>
            </p:cNvSpPr>
            <p:nvPr/>
          </p:nvSpPr>
          <p:spPr bwMode="auto">
            <a:xfrm>
              <a:off x="660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1" name="Rectangle 518"/>
            <p:cNvSpPr>
              <a:spLocks noChangeArrowheads="1"/>
            </p:cNvSpPr>
            <p:nvPr/>
          </p:nvSpPr>
          <p:spPr bwMode="auto">
            <a:xfrm>
              <a:off x="1446" y="3427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2" name="Rectangle 519"/>
            <p:cNvSpPr>
              <a:spLocks noChangeArrowheads="1"/>
            </p:cNvSpPr>
            <p:nvPr/>
          </p:nvSpPr>
          <p:spPr bwMode="auto">
            <a:xfrm>
              <a:off x="2142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3" name="Rectangle 520"/>
            <p:cNvSpPr>
              <a:spLocks noChangeArrowheads="1"/>
            </p:cNvSpPr>
            <p:nvPr/>
          </p:nvSpPr>
          <p:spPr bwMode="auto">
            <a:xfrm>
              <a:off x="2566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4" name="Rectangle 521"/>
            <p:cNvSpPr>
              <a:spLocks noChangeArrowheads="1"/>
            </p:cNvSpPr>
            <p:nvPr/>
          </p:nvSpPr>
          <p:spPr bwMode="auto">
            <a:xfrm>
              <a:off x="2988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5" name="Rectangle 522"/>
            <p:cNvSpPr>
              <a:spLocks noChangeArrowheads="1"/>
            </p:cNvSpPr>
            <p:nvPr/>
          </p:nvSpPr>
          <p:spPr bwMode="auto">
            <a:xfrm>
              <a:off x="3456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6" name="Rectangle 523"/>
            <p:cNvSpPr>
              <a:spLocks noChangeArrowheads="1"/>
            </p:cNvSpPr>
            <p:nvPr/>
          </p:nvSpPr>
          <p:spPr bwMode="auto">
            <a:xfrm>
              <a:off x="3944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7" name="Rectangle 524"/>
            <p:cNvSpPr>
              <a:spLocks noChangeArrowheads="1"/>
            </p:cNvSpPr>
            <p:nvPr/>
          </p:nvSpPr>
          <p:spPr bwMode="auto">
            <a:xfrm>
              <a:off x="4434" y="3427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8" name="Rectangle 525"/>
            <p:cNvSpPr>
              <a:spLocks noChangeArrowheads="1"/>
            </p:cNvSpPr>
            <p:nvPr/>
          </p:nvSpPr>
          <p:spPr bwMode="auto">
            <a:xfrm>
              <a:off x="6476" y="3427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49" name="Rectangle 526"/>
            <p:cNvSpPr>
              <a:spLocks noChangeArrowheads="1"/>
            </p:cNvSpPr>
            <p:nvPr/>
          </p:nvSpPr>
          <p:spPr bwMode="auto">
            <a:xfrm>
              <a:off x="746" y="3691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第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0" name="Rectangle 527"/>
            <p:cNvSpPr>
              <a:spLocks noChangeArrowheads="1"/>
            </p:cNvSpPr>
            <p:nvPr/>
          </p:nvSpPr>
          <p:spPr bwMode="auto">
            <a:xfrm>
              <a:off x="902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1" name="Rectangle 528"/>
            <p:cNvSpPr>
              <a:spLocks noChangeArrowheads="1"/>
            </p:cNvSpPr>
            <p:nvPr/>
          </p:nvSpPr>
          <p:spPr bwMode="auto">
            <a:xfrm>
              <a:off x="996" y="3691"/>
              <a:ext cx="255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轮比较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2" name="Rectangle 529"/>
            <p:cNvSpPr>
              <a:spLocks noChangeArrowheads="1"/>
            </p:cNvSpPr>
            <p:nvPr/>
          </p:nvSpPr>
          <p:spPr bwMode="auto">
            <a:xfrm>
              <a:off x="136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3" name="Rectangle 530"/>
            <p:cNvSpPr>
              <a:spLocks noChangeArrowheads="1"/>
            </p:cNvSpPr>
            <p:nvPr/>
          </p:nvSpPr>
          <p:spPr bwMode="auto">
            <a:xfrm>
              <a:off x="1568" y="3690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j=3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4" name="Rectangle 531"/>
            <p:cNvSpPr>
              <a:spLocks noChangeArrowheads="1"/>
            </p:cNvSpPr>
            <p:nvPr/>
          </p:nvSpPr>
          <p:spPr bwMode="auto">
            <a:xfrm>
              <a:off x="1735" y="3691"/>
              <a:ext cx="12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，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5" name="Rectangle 532"/>
            <p:cNvSpPr>
              <a:spLocks noChangeArrowheads="1"/>
            </p:cNvSpPr>
            <p:nvPr/>
          </p:nvSpPr>
          <p:spPr bwMode="auto">
            <a:xfrm>
              <a:off x="1860" y="3690"/>
              <a:ext cx="22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i=0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6" name="Rectangle 533"/>
            <p:cNvSpPr>
              <a:spLocks noChangeArrowheads="1"/>
            </p:cNvSpPr>
            <p:nvPr/>
          </p:nvSpPr>
          <p:spPr bwMode="auto">
            <a:xfrm>
              <a:off x="2025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57" name="Rectangle 534"/>
            <p:cNvSpPr>
              <a:spLocks noChangeArrowheads="1"/>
            </p:cNvSpPr>
            <p:nvPr/>
          </p:nvSpPr>
          <p:spPr bwMode="auto">
            <a:xfrm>
              <a:off x="2149" y="3649"/>
              <a:ext cx="415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58" name="Rectangle 535"/>
            <p:cNvSpPr>
              <a:spLocks noChangeArrowheads="1"/>
            </p:cNvSpPr>
            <p:nvPr/>
          </p:nvSpPr>
          <p:spPr bwMode="auto">
            <a:xfrm>
              <a:off x="2220" y="3649"/>
              <a:ext cx="273" cy="215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59" name="Rectangle 536"/>
            <p:cNvSpPr>
              <a:spLocks noChangeArrowheads="1"/>
            </p:cNvSpPr>
            <p:nvPr/>
          </p:nvSpPr>
          <p:spPr bwMode="auto">
            <a:xfrm>
              <a:off x="2324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0" name="Rectangle 537"/>
            <p:cNvSpPr>
              <a:spLocks noChangeArrowheads="1"/>
            </p:cNvSpPr>
            <p:nvPr/>
          </p:nvSpPr>
          <p:spPr bwMode="auto">
            <a:xfrm>
              <a:off x="2387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1" name="Rectangle 538"/>
            <p:cNvSpPr>
              <a:spLocks noChangeArrowheads="1"/>
            </p:cNvSpPr>
            <p:nvPr/>
          </p:nvSpPr>
          <p:spPr bwMode="auto">
            <a:xfrm>
              <a:off x="2746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2" name="Rectangle 539"/>
            <p:cNvSpPr>
              <a:spLocks noChangeArrowheads="1"/>
            </p:cNvSpPr>
            <p:nvPr/>
          </p:nvSpPr>
          <p:spPr bwMode="auto">
            <a:xfrm>
              <a:off x="2809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3" name="Rectangle 540"/>
            <p:cNvSpPr>
              <a:spLocks noChangeArrowheads="1"/>
            </p:cNvSpPr>
            <p:nvPr/>
          </p:nvSpPr>
          <p:spPr bwMode="auto">
            <a:xfrm>
              <a:off x="3193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3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4" name="Rectangle 541"/>
            <p:cNvSpPr>
              <a:spLocks noChangeArrowheads="1"/>
            </p:cNvSpPr>
            <p:nvPr/>
          </p:nvSpPr>
          <p:spPr bwMode="auto">
            <a:xfrm>
              <a:off x="325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5" name="Rectangle 542"/>
            <p:cNvSpPr>
              <a:spLocks noChangeArrowheads="1"/>
            </p:cNvSpPr>
            <p:nvPr/>
          </p:nvSpPr>
          <p:spPr bwMode="auto">
            <a:xfrm>
              <a:off x="3671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5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6" name="Rectangle 543"/>
            <p:cNvSpPr>
              <a:spLocks noChangeArrowheads="1"/>
            </p:cNvSpPr>
            <p:nvPr/>
          </p:nvSpPr>
          <p:spPr bwMode="auto">
            <a:xfrm>
              <a:off x="3734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7" name="Rectangle 544"/>
            <p:cNvSpPr>
              <a:spLocks noChangeArrowheads="1"/>
            </p:cNvSpPr>
            <p:nvPr/>
          </p:nvSpPr>
          <p:spPr bwMode="auto">
            <a:xfrm>
              <a:off x="4159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7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8" name="Rectangle 545"/>
            <p:cNvSpPr>
              <a:spLocks noChangeArrowheads="1"/>
            </p:cNvSpPr>
            <p:nvPr/>
          </p:nvSpPr>
          <p:spPr bwMode="auto">
            <a:xfrm>
              <a:off x="4222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69" name="Rectangle 546"/>
            <p:cNvSpPr>
              <a:spLocks noChangeArrowheads="1"/>
            </p:cNvSpPr>
            <p:nvPr/>
          </p:nvSpPr>
          <p:spPr bwMode="auto">
            <a:xfrm>
              <a:off x="4512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1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0" name="Rectangle 547"/>
            <p:cNvSpPr>
              <a:spLocks noChangeArrowheads="1"/>
            </p:cNvSpPr>
            <p:nvPr/>
          </p:nvSpPr>
          <p:spPr bwMode="auto">
            <a:xfrm>
              <a:off x="4575" y="3690"/>
              <a:ext cx="9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-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1" name="Rectangle 548"/>
            <p:cNvSpPr>
              <a:spLocks noChangeArrowheads="1"/>
            </p:cNvSpPr>
            <p:nvPr/>
          </p:nvSpPr>
          <p:spPr bwMode="auto">
            <a:xfrm>
              <a:off x="4616" y="3690"/>
              <a:ext cx="116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2" name="Rectangle 549"/>
            <p:cNvSpPr>
              <a:spLocks noChangeArrowheads="1"/>
            </p:cNvSpPr>
            <p:nvPr/>
          </p:nvSpPr>
          <p:spPr bwMode="auto">
            <a:xfrm>
              <a:off x="4710" y="3691"/>
              <a:ext cx="63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宋体" pitchFamily="2" charset="-122"/>
                  <a:ea typeface="宋体" pitchFamily="2" charset="-122"/>
                  <a:cs typeface="宋体" pitchFamily="2" charset="-122"/>
                </a:rPr>
                <a:t>交换，冒泡排序完成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3" name="Rectangle 550"/>
            <p:cNvSpPr>
              <a:spLocks noChangeArrowheads="1"/>
            </p:cNvSpPr>
            <p:nvPr/>
          </p:nvSpPr>
          <p:spPr bwMode="auto">
            <a:xfrm>
              <a:off x="5826" y="3690"/>
              <a:ext cx="8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6474" name="Rectangle 551"/>
            <p:cNvSpPr>
              <a:spLocks noChangeArrowheads="1"/>
            </p:cNvSpPr>
            <p:nvPr/>
          </p:nvSpPr>
          <p:spPr bwMode="auto">
            <a:xfrm>
              <a:off x="660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5" name="Rectangle 552"/>
            <p:cNvSpPr>
              <a:spLocks noChangeArrowheads="1"/>
            </p:cNvSpPr>
            <p:nvPr/>
          </p:nvSpPr>
          <p:spPr bwMode="auto">
            <a:xfrm>
              <a:off x="667" y="3642"/>
              <a:ext cx="779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6" name="Rectangle 553"/>
            <p:cNvSpPr>
              <a:spLocks noChangeArrowheads="1"/>
            </p:cNvSpPr>
            <p:nvPr/>
          </p:nvSpPr>
          <p:spPr bwMode="auto">
            <a:xfrm>
              <a:off x="1446" y="3642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7" name="Rectangle 554"/>
            <p:cNvSpPr>
              <a:spLocks noChangeArrowheads="1"/>
            </p:cNvSpPr>
            <p:nvPr/>
          </p:nvSpPr>
          <p:spPr bwMode="auto">
            <a:xfrm>
              <a:off x="1452" y="3642"/>
              <a:ext cx="690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8" name="Rectangle 555"/>
            <p:cNvSpPr>
              <a:spLocks noChangeArrowheads="1"/>
            </p:cNvSpPr>
            <p:nvPr/>
          </p:nvSpPr>
          <p:spPr bwMode="auto">
            <a:xfrm>
              <a:off x="2142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79" name="Rectangle 556"/>
            <p:cNvSpPr>
              <a:spLocks noChangeArrowheads="1"/>
            </p:cNvSpPr>
            <p:nvPr/>
          </p:nvSpPr>
          <p:spPr bwMode="auto">
            <a:xfrm>
              <a:off x="2149" y="3642"/>
              <a:ext cx="41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0" name="Rectangle 557"/>
            <p:cNvSpPr>
              <a:spLocks noChangeArrowheads="1"/>
            </p:cNvSpPr>
            <p:nvPr/>
          </p:nvSpPr>
          <p:spPr bwMode="auto">
            <a:xfrm>
              <a:off x="2566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1" name="Rectangle 558"/>
            <p:cNvSpPr>
              <a:spLocks noChangeArrowheads="1"/>
            </p:cNvSpPr>
            <p:nvPr/>
          </p:nvSpPr>
          <p:spPr bwMode="auto">
            <a:xfrm>
              <a:off x="2573" y="3642"/>
              <a:ext cx="41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2" name="Rectangle 559"/>
            <p:cNvSpPr>
              <a:spLocks noChangeArrowheads="1"/>
            </p:cNvSpPr>
            <p:nvPr/>
          </p:nvSpPr>
          <p:spPr bwMode="auto">
            <a:xfrm>
              <a:off x="2988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3" name="Rectangle 560"/>
            <p:cNvSpPr>
              <a:spLocks noChangeArrowheads="1"/>
            </p:cNvSpPr>
            <p:nvPr/>
          </p:nvSpPr>
          <p:spPr bwMode="auto">
            <a:xfrm>
              <a:off x="2995" y="3642"/>
              <a:ext cx="46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4" name="Rectangle 561"/>
            <p:cNvSpPr>
              <a:spLocks noChangeArrowheads="1"/>
            </p:cNvSpPr>
            <p:nvPr/>
          </p:nvSpPr>
          <p:spPr bwMode="auto">
            <a:xfrm>
              <a:off x="3456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5" name="Rectangle 562"/>
            <p:cNvSpPr>
              <a:spLocks noChangeArrowheads="1"/>
            </p:cNvSpPr>
            <p:nvPr/>
          </p:nvSpPr>
          <p:spPr bwMode="auto">
            <a:xfrm>
              <a:off x="3463" y="3642"/>
              <a:ext cx="481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6" name="Rectangle 563"/>
            <p:cNvSpPr>
              <a:spLocks noChangeArrowheads="1"/>
            </p:cNvSpPr>
            <p:nvPr/>
          </p:nvSpPr>
          <p:spPr bwMode="auto">
            <a:xfrm>
              <a:off x="3944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7" name="Rectangle 564"/>
            <p:cNvSpPr>
              <a:spLocks noChangeArrowheads="1"/>
            </p:cNvSpPr>
            <p:nvPr/>
          </p:nvSpPr>
          <p:spPr bwMode="auto">
            <a:xfrm>
              <a:off x="3951" y="3642"/>
              <a:ext cx="483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8" name="Rectangle 565"/>
            <p:cNvSpPr>
              <a:spLocks noChangeArrowheads="1"/>
            </p:cNvSpPr>
            <p:nvPr/>
          </p:nvSpPr>
          <p:spPr bwMode="auto">
            <a:xfrm>
              <a:off x="4434" y="3642"/>
              <a:ext cx="7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89" name="Rectangle 566"/>
            <p:cNvSpPr>
              <a:spLocks noChangeArrowheads="1"/>
            </p:cNvSpPr>
            <p:nvPr/>
          </p:nvSpPr>
          <p:spPr bwMode="auto">
            <a:xfrm>
              <a:off x="4441" y="3642"/>
              <a:ext cx="2035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0" name="Rectangle 567"/>
            <p:cNvSpPr>
              <a:spLocks noChangeArrowheads="1"/>
            </p:cNvSpPr>
            <p:nvPr/>
          </p:nvSpPr>
          <p:spPr bwMode="auto">
            <a:xfrm>
              <a:off x="6476" y="3642"/>
              <a:ext cx="6" cy="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1" name="Rectangle 568"/>
            <p:cNvSpPr>
              <a:spLocks noChangeArrowheads="1"/>
            </p:cNvSpPr>
            <p:nvPr/>
          </p:nvSpPr>
          <p:spPr bwMode="auto">
            <a:xfrm>
              <a:off x="660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2" name="Rectangle 569"/>
            <p:cNvSpPr>
              <a:spLocks noChangeArrowheads="1"/>
            </p:cNvSpPr>
            <p:nvPr/>
          </p:nvSpPr>
          <p:spPr bwMode="auto">
            <a:xfrm>
              <a:off x="660" y="3864"/>
              <a:ext cx="78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3" name="Rectangle 570"/>
            <p:cNvSpPr>
              <a:spLocks noChangeArrowheads="1"/>
            </p:cNvSpPr>
            <p:nvPr/>
          </p:nvSpPr>
          <p:spPr bwMode="auto">
            <a:xfrm>
              <a:off x="1446" y="3649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4" name="Rectangle 571"/>
            <p:cNvSpPr>
              <a:spLocks noChangeArrowheads="1"/>
            </p:cNvSpPr>
            <p:nvPr/>
          </p:nvSpPr>
          <p:spPr bwMode="auto">
            <a:xfrm>
              <a:off x="144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5" name="Rectangle 572"/>
            <p:cNvSpPr>
              <a:spLocks noChangeArrowheads="1"/>
            </p:cNvSpPr>
            <p:nvPr/>
          </p:nvSpPr>
          <p:spPr bwMode="auto">
            <a:xfrm>
              <a:off x="1466" y="3864"/>
              <a:ext cx="67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6" name="Rectangle 573"/>
            <p:cNvSpPr>
              <a:spLocks noChangeArrowheads="1"/>
            </p:cNvSpPr>
            <p:nvPr/>
          </p:nvSpPr>
          <p:spPr bwMode="auto">
            <a:xfrm>
              <a:off x="2142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7" name="Rectangle 574"/>
            <p:cNvSpPr>
              <a:spLocks noChangeArrowheads="1"/>
            </p:cNvSpPr>
            <p:nvPr/>
          </p:nvSpPr>
          <p:spPr bwMode="auto">
            <a:xfrm>
              <a:off x="2142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8" name="Rectangle 575"/>
            <p:cNvSpPr>
              <a:spLocks noChangeArrowheads="1"/>
            </p:cNvSpPr>
            <p:nvPr/>
          </p:nvSpPr>
          <p:spPr bwMode="auto">
            <a:xfrm>
              <a:off x="2162" y="3864"/>
              <a:ext cx="404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99" name="Rectangle 576"/>
            <p:cNvSpPr>
              <a:spLocks noChangeArrowheads="1"/>
            </p:cNvSpPr>
            <p:nvPr/>
          </p:nvSpPr>
          <p:spPr bwMode="auto">
            <a:xfrm>
              <a:off x="2566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0" name="Rectangle 577"/>
            <p:cNvSpPr>
              <a:spLocks noChangeArrowheads="1"/>
            </p:cNvSpPr>
            <p:nvPr/>
          </p:nvSpPr>
          <p:spPr bwMode="auto">
            <a:xfrm>
              <a:off x="256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1" name="Rectangle 578"/>
            <p:cNvSpPr>
              <a:spLocks noChangeArrowheads="1"/>
            </p:cNvSpPr>
            <p:nvPr/>
          </p:nvSpPr>
          <p:spPr bwMode="auto">
            <a:xfrm>
              <a:off x="2586" y="3864"/>
              <a:ext cx="40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2" name="Rectangle 579"/>
            <p:cNvSpPr>
              <a:spLocks noChangeArrowheads="1"/>
            </p:cNvSpPr>
            <p:nvPr/>
          </p:nvSpPr>
          <p:spPr bwMode="auto">
            <a:xfrm>
              <a:off x="2988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3" name="Rectangle 580"/>
            <p:cNvSpPr>
              <a:spLocks noChangeArrowheads="1"/>
            </p:cNvSpPr>
            <p:nvPr/>
          </p:nvSpPr>
          <p:spPr bwMode="auto">
            <a:xfrm>
              <a:off x="2988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4" name="Rectangle 581"/>
            <p:cNvSpPr>
              <a:spLocks noChangeArrowheads="1"/>
            </p:cNvSpPr>
            <p:nvPr/>
          </p:nvSpPr>
          <p:spPr bwMode="auto">
            <a:xfrm>
              <a:off x="3008" y="3864"/>
              <a:ext cx="448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5" name="Rectangle 582"/>
            <p:cNvSpPr>
              <a:spLocks noChangeArrowheads="1"/>
            </p:cNvSpPr>
            <p:nvPr/>
          </p:nvSpPr>
          <p:spPr bwMode="auto">
            <a:xfrm>
              <a:off x="3456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6" name="Rectangle 583"/>
            <p:cNvSpPr>
              <a:spLocks noChangeArrowheads="1"/>
            </p:cNvSpPr>
            <p:nvPr/>
          </p:nvSpPr>
          <p:spPr bwMode="auto">
            <a:xfrm>
              <a:off x="3456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7" name="Rectangle 584"/>
            <p:cNvSpPr>
              <a:spLocks noChangeArrowheads="1"/>
            </p:cNvSpPr>
            <p:nvPr/>
          </p:nvSpPr>
          <p:spPr bwMode="auto">
            <a:xfrm>
              <a:off x="3476" y="3864"/>
              <a:ext cx="468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8" name="Rectangle 585"/>
            <p:cNvSpPr>
              <a:spLocks noChangeArrowheads="1"/>
            </p:cNvSpPr>
            <p:nvPr/>
          </p:nvSpPr>
          <p:spPr bwMode="auto">
            <a:xfrm>
              <a:off x="3944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09" name="Rectangle 586"/>
            <p:cNvSpPr>
              <a:spLocks noChangeArrowheads="1"/>
            </p:cNvSpPr>
            <p:nvPr/>
          </p:nvSpPr>
          <p:spPr bwMode="auto">
            <a:xfrm>
              <a:off x="3944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0" name="Rectangle 587"/>
            <p:cNvSpPr>
              <a:spLocks noChangeArrowheads="1"/>
            </p:cNvSpPr>
            <p:nvPr/>
          </p:nvSpPr>
          <p:spPr bwMode="auto">
            <a:xfrm>
              <a:off x="3964" y="3864"/>
              <a:ext cx="47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1" name="Rectangle 588"/>
            <p:cNvSpPr>
              <a:spLocks noChangeArrowheads="1"/>
            </p:cNvSpPr>
            <p:nvPr/>
          </p:nvSpPr>
          <p:spPr bwMode="auto">
            <a:xfrm>
              <a:off x="4434" y="3649"/>
              <a:ext cx="7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2" name="Rectangle 589"/>
            <p:cNvSpPr>
              <a:spLocks noChangeArrowheads="1"/>
            </p:cNvSpPr>
            <p:nvPr/>
          </p:nvSpPr>
          <p:spPr bwMode="auto">
            <a:xfrm>
              <a:off x="4434" y="3864"/>
              <a:ext cx="20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3" name="Rectangle 590"/>
            <p:cNvSpPr>
              <a:spLocks noChangeArrowheads="1"/>
            </p:cNvSpPr>
            <p:nvPr/>
          </p:nvSpPr>
          <p:spPr bwMode="auto">
            <a:xfrm>
              <a:off x="4454" y="3864"/>
              <a:ext cx="2022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4" name="Rectangle 591"/>
            <p:cNvSpPr>
              <a:spLocks noChangeArrowheads="1"/>
            </p:cNvSpPr>
            <p:nvPr/>
          </p:nvSpPr>
          <p:spPr bwMode="auto">
            <a:xfrm>
              <a:off x="6476" y="3649"/>
              <a:ext cx="6" cy="2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5" name="Rectangle 592"/>
            <p:cNvSpPr>
              <a:spLocks noChangeArrowheads="1"/>
            </p:cNvSpPr>
            <p:nvPr/>
          </p:nvSpPr>
          <p:spPr bwMode="auto">
            <a:xfrm>
              <a:off x="6476" y="3864"/>
              <a:ext cx="6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16" name="Rectangle 593"/>
            <p:cNvSpPr>
              <a:spLocks noChangeArrowheads="1"/>
            </p:cNvSpPr>
            <p:nvPr/>
          </p:nvSpPr>
          <p:spPr bwMode="auto">
            <a:xfrm>
              <a:off x="680" y="3913"/>
              <a:ext cx="9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宋体" pitchFamily="2" charset="-122"/>
                </a:rPr>
                <a:t> 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376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】冒泡排序</a:t>
            </a:r>
            <a:r>
              <a:rPr lang="zh-CN" altLang="en-US" dirty="0" smtClean="0"/>
              <a:t>动画演示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47677" y="1201150"/>
            <a:ext cx="3924817" cy="46607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67160" y="1903228"/>
            <a:ext cx="3724901" cy="37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225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冒泡排序</a:t>
            </a:r>
            <a:r>
              <a:rPr lang="zh-CN" altLang="zh-CN" b="1"/>
              <a:t>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算法思想：</a:t>
            </a:r>
            <a:endParaRPr lang="en-US" altLang="zh-CN" smtClean="0"/>
          </a:p>
          <a:p>
            <a:pPr marL="360000" lvl="2" indent="0">
              <a:buNone/>
            </a:pPr>
            <a:r>
              <a:rPr lang="zh-CN" altLang="zh-CN" smtClean="0"/>
              <a:t>比较相邻</a:t>
            </a:r>
            <a:r>
              <a:rPr lang="en-US" altLang="zh-CN" smtClean="0"/>
              <a:t>2</a:t>
            </a:r>
            <a:r>
              <a:rPr lang="zh-CN" altLang="zh-CN" smtClean="0"/>
              <a:t>个元素，如果次序</a:t>
            </a:r>
            <a:r>
              <a:rPr lang="zh-CN" altLang="zh-CN"/>
              <a:t>不对，则将</a:t>
            </a:r>
            <a:r>
              <a:rPr lang="en-US" altLang="zh-CN"/>
              <a:t>2</a:t>
            </a:r>
            <a:r>
              <a:rPr lang="zh-CN" altLang="zh-CN"/>
              <a:t>个</a:t>
            </a:r>
            <a:r>
              <a:rPr lang="zh-CN" altLang="zh-CN" smtClean="0"/>
              <a:t>元素位置</a:t>
            </a:r>
            <a:r>
              <a:rPr lang="zh-CN" altLang="zh-CN"/>
              <a:t>互换，依次由上往下比较，</a:t>
            </a:r>
            <a:r>
              <a:rPr lang="zh-CN" altLang="zh-CN" smtClean="0"/>
              <a:t>最终较大</a:t>
            </a:r>
            <a:r>
              <a:rPr lang="zh-CN" altLang="zh-CN"/>
              <a:t>（或较小）的</a:t>
            </a:r>
            <a:r>
              <a:rPr lang="zh-CN" altLang="zh-CN" smtClean="0"/>
              <a:t>元素</a:t>
            </a:r>
            <a:r>
              <a:rPr lang="zh-CN" altLang="en-US" smtClean="0"/>
              <a:t>向</a:t>
            </a:r>
            <a:r>
              <a:rPr lang="zh-CN" altLang="zh-CN" smtClean="0"/>
              <a:t>上浮</a:t>
            </a:r>
            <a:r>
              <a:rPr lang="zh-CN" altLang="zh-CN"/>
              <a:t>起</a:t>
            </a:r>
            <a:r>
              <a:rPr lang="zh-CN" altLang="zh-CN" smtClean="0"/>
              <a:t>，犹如冒泡。</a:t>
            </a:r>
            <a:endParaRPr lang="en-US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50064" y="2240939"/>
            <a:ext cx="9453237" cy="46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6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4.3.1  </a:t>
            </a:r>
            <a:r>
              <a:rPr lang="zh-CN" altLang="en-US" smtClean="0"/>
              <a:t>冒泡排序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冒泡排序</a:t>
            </a:r>
            <a:r>
              <a:rPr lang="zh-CN" altLang="zh-CN" b="1"/>
              <a:t>算法分析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冒泡排序</a:t>
            </a:r>
            <a:r>
              <a:rPr lang="zh-CN" altLang="zh-CN"/>
              <a:t>是最简单的算法。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缺点：运行</a:t>
            </a:r>
            <a:r>
              <a:rPr lang="zh-CN" altLang="zh-CN" smtClean="0"/>
              <a:t>效率低。</a:t>
            </a:r>
            <a:endParaRPr lang="zh-CN" altLang="zh-CN"/>
          </a:p>
          <a:p>
            <a:pPr lvl="1"/>
            <a:r>
              <a:rPr lang="zh-CN" altLang="en-US" smtClean="0"/>
              <a:t>优点：</a:t>
            </a:r>
            <a:r>
              <a:rPr lang="zh-CN" altLang="zh-CN" smtClean="0"/>
              <a:t>不</a:t>
            </a:r>
            <a:r>
              <a:rPr lang="zh-CN" altLang="zh-CN"/>
              <a:t>需要占用太多的内存</a:t>
            </a:r>
            <a:r>
              <a:rPr lang="zh-CN" altLang="zh-CN" smtClean="0"/>
              <a:t>空间</a:t>
            </a:r>
            <a:r>
              <a:rPr lang="zh-CN" altLang="en-US" smtClean="0"/>
              <a:t>，</a:t>
            </a:r>
            <a:r>
              <a:rPr lang="zh-CN" altLang="zh-CN" smtClean="0"/>
              <a:t>空间</a:t>
            </a:r>
            <a:r>
              <a:rPr lang="zh-CN" altLang="zh-CN"/>
              <a:t>复杂度为</a:t>
            </a:r>
            <a:r>
              <a:rPr lang="en-US" altLang="zh-CN"/>
              <a:t>O</a:t>
            </a:r>
            <a:r>
              <a:rPr lang="zh-CN" altLang="zh-CN"/>
              <a:t>（</a:t>
            </a:r>
            <a:r>
              <a:rPr lang="en-US" altLang="zh-CN"/>
              <a:t>1</a:t>
            </a:r>
            <a:r>
              <a:rPr lang="zh-CN" altLang="zh-CN" smtClean="0"/>
              <a:t>）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en-US" smtClean="0"/>
              <a:t>时间复杂度：</a:t>
            </a:r>
            <a:endParaRPr lang="zh-CN" altLang="zh-CN"/>
          </a:p>
          <a:p>
            <a:pPr lvl="2"/>
            <a:r>
              <a:rPr lang="zh-CN" altLang="zh-CN"/>
              <a:t>在</a:t>
            </a:r>
            <a:r>
              <a:rPr lang="zh-CN" altLang="zh-CN" smtClean="0"/>
              <a:t>最好情况</a:t>
            </a:r>
            <a:r>
              <a:rPr lang="zh-CN" altLang="zh-CN"/>
              <a:t>下，</a:t>
            </a:r>
            <a:r>
              <a:rPr lang="zh-CN" altLang="zh-CN" smtClean="0"/>
              <a:t>元素是</a:t>
            </a:r>
            <a:r>
              <a:rPr lang="zh-CN" altLang="zh-CN"/>
              <a:t>有序的</a:t>
            </a:r>
            <a:r>
              <a:rPr lang="zh-CN" altLang="zh-CN" smtClean="0"/>
              <a:t>，共</a:t>
            </a:r>
            <a:r>
              <a:rPr lang="zh-CN" altLang="zh-CN"/>
              <a:t>比较</a:t>
            </a:r>
            <a:r>
              <a:rPr lang="en-US" altLang="zh-CN"/>
              <a:t>n-1</a:t>
            </a:r>
            <a:r>
              <a:rPr lang="zh-CN" altLang="zh-CN"/>
              <a:t>次，无需</a:t>
            </a:r>
            <a:r>
              <a:rPr lang="zh-CN" altLang="zh-CN" smtClean="0"/>
              <a:t>交换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在最坏情况</a:t>
            </a:r>
            <a:r>
              <a:rPr lang="zh-CN" altLang="zh-CN"/>
              <a:t>下，元素逆序排列</a:t>
            </a:r>
            <a:r>
              <a:rPr lang="zh-CN" altLang="zh-CN" smtClean="0"/>
              <a:t>，共</a:t>
            </a:r>
            <a:r>
              <a:rPr lang="zh-CN" altLang="zh-CN"/>
              <a:t>需做</a:t>
            </a:r>
            <a:r>
              <a:rPr lang="en-US" altLang="zh-CN"/>
              <a:t>n</a:t>
            </a:r>
            <a:r>
              <a:rPr lang="zh-CN" altLang="zh-CN"/>
              <a:t>（</a:t>
            </a:r>
            <a:r>
              <a:rPr lang="en-US" altLang="zh-CN"/>
              <a:t>n-1</a:t>
            </a:r>
            <a:r>
              <a:rPr lang="zh-CN" altLang="zh-CN"/>
              <a:t>）</a:t>
            </a:r>
            <a:r>
              <a:rPr lang="en-US" altLang="zh-CN"/>
              <a:t>/2</a:t>
            </a:r>
            <a:r>
              <a:rPr lang="zh-CN" altLang="zh-CN"/>
              <a:t>次比较和</a:t>
            </a:r>
            <a:r>
              <a:rPr lang="zh-CN" altLang="zh-CN" smtClean="0"/>
              <a:t>交换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时间</a:t>
            </a:r>
            <a:r>
              <a:rPr lang="zh-CN" altLang="zh-CN"/>
              <a:t>复杂度为</a:t>
            </a:r>
            <a:r>
              <a:rPr lang="en-US" altLang="zh-CN"/>
              <a:t>O</a:t>
            </a:r>
            <a:r>
              <a:rPr lang="zh-CN" altLang="zh-CN"/>
              <a:t>（</a:t>
            </a:r>
            <a:r>
              <a:rPr lang="en-US" altLang="zh-CN"/>
              <a:t>n</a:t>
            </a:r>
            <a:r>
              <a:rPr lang="en-US" altLang="zh-CN" baseline="30000"/>
              <a:t>2</a:t>
            </a:r>
            <a:r>
              <a:rPr lang="zh-CN" altLang="zh-CN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76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《</a:t>
            </a:r>
            <a:r>
              <a:rPr lang="zh-CN" altLang="en-US" sz="2400" dirty="0" smtClean="0"/>
              <a:t>计算机导论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计算思维和</a:t>
            </a:r>
            <a:r>
              <a:rPr lang="zh-CN" altLang="en-US" sz="2400" smtClean="0"/>
              <a:t>应用技术</a:t>
            </a:r>
            <a:r>
              <a:rPr lang="en-US" altLang="zh-CN" sz="2400" smtClean="0"/>
              <a:t>》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55164041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顺序搜索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27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扑克牌</a:t>
            </a:r>
            <a:r>
              <a:rPr lang="zh-CN" altLang="zh-CN" b="1"/>
              <a:t>的排序方法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右手从</a:t>
            </a:r>
            <a:r>
              <a:rPr lang="zh-CN" altLang="zh-CN"/>
              <a:t>桌上</a:t>
            </a:r>
            <a:r>
              <a:rPr lang="zh-CN" altLang="zh-CN" smtClean="0"/>
              <a:t>摸一</a:t>
            </a:r>
            <a:r>
              <a:rPr lang="zh-CN" altLang="zh-CN"/>
              <a:t>张牌，并将它插入左手牌中的正确</a:t>
            </a:r>
            <a:r>
              <a:rPr lang="zh-CN" altLang="zh-CN" smtClean="0"/>
              <a:t>位置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为了找到正确</a:t>
            </a:r>
            <a:r>
              <a:rPr lang="zh-CN" altLang="zh-CN"/>
              <a:t>位置，要将它与手中已有的牌从右到左进行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无论</a:t>
            </a:r>
            <a:r>
              <a:rPr lang="zh-CN" altLang="zh-CN"/>
              <a:t>什么时候，左手中都是已经排好序的扑克牌。</a:t>
            </a:r>
          </a:p>
          <a:p>
            <a:pPr lvl="1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95552" y="2652558"/>
            <a:ext cx="4125433" cy="34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62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插入排序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marL="0" lvl="1" indent="0">
              <a:buNone/>
            </a:pPr>
            <a:endParaRPr lang="en-US" altLang="zh-CN" sz="8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4-24</a:t>
            </a:r>
            <a:r>
              <a:rPr lang="zh-CN" altLang="zh-CN" dirty="0" smtClean="0"/>
              <a:t>】元素为</a:t>
            </a:r>
            <a:r>
              <a:rPr lang="zh-CN" altLang="zh-CN" dirty="0"/>
              <a:t>：</a:t>
            </a:r>
            <a:r>
              <a:rPr lang="en-US" altLang="zh-CN" dirty="0"/>
              <a:t>{7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1}</a:t>
            </a:r>
            <a:r>
              <a:rPr lang="zh-CN" altLang="zh-CN" dirty="0" smtClean="0"/>
              <a:t>，插入排序</a:t>
            </a:r>
            <a:r>
              <a:rPr lang="zh-CN" altLang="zh-CN" dirty="0"/>
              <a:t>过程如表</a:t>
            </a:r>
            <a:r>
              <a:rPr lang="en-US" altLang="zh-CN" dirty="0"/>
              <a:t>4-4</a:t>
            </a:r>
            <a:r>
              <a:rPr lang="zh-CN" altLang="zh-CN" dirty="0"/>
              <a:t>所示。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15820087"/>
              </p:ext>
            </p:extLst>
          </p:nvPr>
        </p:nvGraphicFramePr>
        <p:xfrm>
          <a:off x="155575" y="1627393"/>
          <a:ext cx="11859216" cy="4050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4086"/>
                <a:gridCol w="697067"/>
                <a:gridCol w="843819"/>
                <a:gridCol w="730086"/>
                <a:gridCol w="656712"/>
                <a:gridCol w="701959"/>
                <a:gridCol w="618800"/>
                <a:gridCol w="6126687"/>
              </a:tblGrid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指针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元素插入排序过程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a[2]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a[3]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a[4]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a[5]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数组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a[i]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作为元素存储单元，</a:t>
                      </a: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为临时变量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初始状态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，将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左移到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，作为已排序好的元素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key=2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key=5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2&lt;key&lt;7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470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key=3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，比较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2&lt;key&lt;5&lt;7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a[1]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  <a:tr h="7574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key=1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key&lt;2&lt;3&lt;5&lt;7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2-3-5-7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左移，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</a:t>
                      </a:r>
                      <a:r>
                        <a:rPr lang="zh-CN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插入</a:t>
                      </a: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a[0]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56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zh-CN" altLang="zh-CN" b="1" smtClean="0"/>
              <a:t>插入排序</a:t>
            </a:r>
            <a:r>
              <a:rPr lang="zh-CN" altLang="zh-CN" b="1"/>
              <a:t>算法思想</a:t>
            </a:r>
            <a:endParaRPr lang="zh-CN" altLang="zh-CN"/>
          </a:p>
          <a:p>
            <a:pPr marL="0" lvl="1" indent="0">
              <a:buNone/>
            </a:pPr>
            <a:endParaRPr lang="en-US" altLang="zh-CN" sz="1000" smtClean="0"/>
          </a:p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 smtClean="0"/>
              <a:t>）定义长度</a:t>
            </a:r>
            <a:r>
              <a:rPr lang="zh-CN" altLang="zh-CN"/>
              <a:t>为</a:t>
            </a:r>
            <a:r>
              <a:rPr lang="en-US" altLang="zh-CN"/>
              <a:t>m+1</a:t>
            </a:r>
            <a:r>
              <a:rPr lang="zh-CN" altLang="zh-CN"/>
              <a:t>的数组</a:t>
            </a:r>
            <a:r>
              <a:rPr lang="en-US" altLang="zh-CN" smtClean="0"/>
              <a:t>a[n]</a:t>
            </a:r>
            <a:r>
              <a:rPr lang="zh-CN" altLang="zh-CN" smtClean="0"/>
              <a:t>，</a:t>
            </a:r>
            <a:r>
              <a:rPr lang="zh-CN" altLang="zh-CN"/>
              <a:t>以及</a:t>
            </a:r>
            <a:r>
              <a:rPr lang="en-US" altLang="zh-CN"/>
              <a:t>1</a:t>
            </a:r>
            <a:r>
              <a:rPr lang="zh-CN" altLang="zh-CN"/>
              <a:t>个临时变量</a:t>
            </a:r>
            <a:r>
              <a:rPr lang="en-US" altLang="zh-CN"/>
              <a:t>key</a:t>
            </a:r>
            <a:r>
              <a:rPr lang="zh-CN" altLang="zh-CN"/>
              <a:t>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smtClean="0"/>
              <a:t>将元素</a:t>
            </a:r>
            <a:r>
              <a:rPr lang="zh-CN" altLang="zh-CN"/>
              <a:t>依次</a:t>
            </a:r>
            <a:r>
              <a:rPr lang="zh-CN" altLang="zh-CN" smtClean="0"/>
              <a:t>输入</a:t>
            </a:r>
            <a:r>
              <a:rPr lang="en-US" altLang="zh-CN" smtClean="0"/>
              <a:t>a[1</a:t>
            </a:r>
            <a:r>
              <a:rPr lang="en-US" altLang="zh-CN"/>
              <a:t>]</a:t>
            </a:r>
            <a:r>
              <a:rPr lang="zh-CN" altLang="zh-CN"/>
              <a:t>～</a:t>
            </a:r>
            <a:r>
              <a:rPr lang="en-US" altLang="zh-CN"/>
              <a:t>a[n]</a:t>
            </a:r>
            <a:r>
              <a:rPr lang="zh-CN" altLang="zh-CN"/>
              <a:t>数组中，</a:t>
            </a:r>
            <a:r>
              <a:rPr lang="en-US" altLang="zh-CN"/>
              <a:t>a[0]</a:t>
            </a:r>
            <a:r>
              <a:rPr lang="zh-CN" altLang="zh-CN"/>
              <a:t>数组保留。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）将</a:t>
            </a:r>
            <a:r>
              <a:rPr lang="zh-CN" altLang="zh-CN"/>
              <a:t>第</a:t>
            </a:r>
            <a:r>
              <a:rPr lang="en-US" altLang="zh-CN"/>
              <a:t>1</a:t>
            </a:r>
            <a:r>
              <a:rPr lang="zh-CN" altLang="zh-CN"/>
              <a:t>个元素（</a:t>
            </a:r>
            <a:r>
              <a:rPr lang="en-US" altLang="zh-CN"/>
              <a:t>a[1]</a:t>
            </a:r>
            <a:r>
              <a:rPr lang="zh-CN" altLang="zh-CN"/>
              <a:t>）复制到左边</a:t>
            </a:r>
            <a:r>
              <a:rPr lang="en-US" altLang="zh-CN"/>
              <a:t>a[0]</a:t>
            </a:r>
            <a:r>
              <a:rPr lang="zh-CN" altLang="zh-CN"/>
              <a:t>数组中</a:t>
            </a:r>
            <a:r>
              <a:rPr lang="zh-CN" altLang="zh-CN" smtClean="0"/>
              <a:t>，进行</a:t>
            </a:r>
            <a:r>
              <a:rPr lang="zh-CN" altLang="zh-CN"/>
              <a:t>下一个元素</a:t>
            </a:r>
            <a:r>
              <a:rPr lang="en-US" altLang="zh-CN"/>
              <a:t>a[i]</a:t>
            </a:r>
            <a:r>
              <a:rPr lang="zh-CN" altLang="zh-CN"/>
              <a:t>的比较。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）将</a:t>
            </a:r>
            <a:r>
              <a:rPr lang="en-US" altLang="zh-CN"/>
              <a:t>a[i]</a:t>
            </a:r>
            <a:r>
              <a:rPr lang="zh-CN" altLang="zh-CN"/>
              <a:t>复制</a:t>
            </a:r>
            <a:r>
              <a:rPr lang="zh-CN" altLang="zh-CN" smtClean="0"/>
              <a:t>到</a:t>
            </a:r>
            <a:r>
              <a:rPr lang="en-US" altLang="zh-CN" smtClean="0"/>
              <a:t>key</a:t>
            </a:r>
            <a:r>
              <a:rPr lang="zh-CN" altLang="zh-CN"/>
              <a:t>的临时变量中。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5</a:t>
            </a:r>
            <a:r>
              <a:rPr lang="zh-CN" altLang="zh-CN"/>
              <a:t>）向左边</a:t>
            </a:r>
            <a:r>
              <a:rPr lang="zh-CN" altLang="zh-CN" smtClean="0"/>
              <a:t>扫描已</a:t>
            </a:r>
            <a:r>
              <a:rPr lang="zh-CN" altLang="zh-CN"/>
              <a:t>排序好的</a:t>
            </a:r>
            <a:r>
              <a:rPr lang="zh-CN" altLang="zh-CN" smtClean="0"/>
              <a:t>元素，</a:t>
            </a:r>
            <a:r>
              <a:rPr lang="zh-CN" altLang="zh-CN"/>
              <a:t>比较</a:t>
            </a:r>
            <a:r>
              <a:rPr lang="en-US" altLang="zh-CN"/>
              <a:t>key</a:t>
            </a:r>
            <a:r>
              <a:rPr lang="zh-CN" altLang="zh-CN"/>
              <a:t>与</a:t>
            </a:r>
            <a:r>
              <a:rPr lang="en-US" altLang="zh-CN" smtClean="0"/>
              <a:t>a[i-1]</a:t>
            </a:r>
            <a:r>
              <a:rPr lang="zh-CN" altLang="zh-CN" smtClean="0"/>
              <a:t>等</a:t>
            </a:r>
            <a:r>
              <a:rPr lang="zh-CN" altLang="zh-CN"/>
              <a:t>元素大小</a:t>
            </a:r>
            <a:r>
              <a:rPr lang="zh-CN" altLang="zh-CN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如果</a:t>
            </a:r>
            <a:r>
              <a:rPr lang="en-US" altLang="zh-CN"/>
              <a:t>key&gt;a[i-1]</a:t>
            </a:r>
            <a:r>
              <a:rPr lang="zh-CN" altLang="zh-CN"/>
              <a:t>，则将</a:t>
            </a:r>
            <a:r>
              <a:rPr lang="en-US" altLang="zh-CN"/>
              <a:t>key</a:t>
            </a:r>
            <a:r>
              <a:rPr lang="zh-CN" altLang="zh-CN"/>
              <a:t>插入在</a:t>
            </a:r>
            <a:r>
              <a:rPr lang="en-US" altLang="zh-CN"/>
              <a:t>a[i-1]</a:t>
            </a:r>
            <a:r>
              <a:rPr lang="zh-CN" altLang="zh-CN"/>
              <a:t>元素</a:t>
            </a:r>
            <a:r>
              <a:rPr lang="zh-CN" altLang="zh-CN" smtClean="0"/>
              <a:t>之后；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i</a:t>
            </a:r>
            <a:r>
              <a:rPr lang="zh-CN" altLang="zh-CN"/>
              <a:t>自加</a:t>
            </a:r>
            <a:r>
              <a:rPr lang="en-US" altLang="zh-CN"/>
              <a:t>1</a:t>
            </a:r>
            <a:r>
              <a:rPr lang="zh-CN" altLang="zh-CN"/>
              <a:t>（</a:t>
            </a:r>
            <a:r>
              <a:rPr lang="en-US" altLang="zh-CN"/>
              <a:t>i++</a:t>
            </a:r>
            <a:r>
              <a:rPr lang="zh-CN" altLang="zh-CN" smtClean="0"/>
              <a:t>）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取</a:t>
            </a:r>
            <a:r>
              <a:rPr lang="zh-CN" altLang="zh-CN"/>
              <a:t>右边下一个元素继续进行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以下</a:t>
            </a:r>
            <a:r>
              <a:rPr lang="zh-CN" altLang="zh-CN"/>
              <a:t>依次类推。</a:t>
            </a:r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6</a:t>
            </a:r>
            <a:r>
              <a:rPr lang="zh-CN" altLang="zh-CN" smtClean="0"/>
              <a:t>）</a:t>
            </a:r>
            <a:r>
              <a:rPr lang="zh-CN" altLang="en-US" smtClean="0"/>
              <a:t>如果 </a:t>
            </a:r>
            <a:r>
              <a:rPr lang="en-US" altLang="zh-CN" smtClean="0"/>
              <a:t>key&lt;a[i-1</a:t>
            </a:r>
            <a:r>
              <a:rPr lang="en-US" altLang="zh-CN"/>
              <a:t>]</a:t>
            </a:r>
            <a:r>
              <a:rPr lang="zh-CN" altLang="zh-CN"/>
              <a:t>，</a:t>
            </a:r>
            <a:r>
              <a:rPr lang="en-US" altLang="zh-CN" smtClean="0"/>
              <a:t>key</a:t>
            </a:r>
            <a:r>
              <a:rPr lang="zh-CN" altLang="zh-CN" smtClean="0"/>
              <a:t>继续</a:t>
            </a:r>
            <a:r>
              <a:rPr lang="zh-CN" altLang="zh-CN"/>
              <a:t>与左边的</a:t>
            </a:r>
            <a:r>
              <a:rPr lang="en-US" altLang="zh-CN"/>
              <a:t>a[i-2]</a:t>
            </a:r>
            <a:r>
              <a:rPr lang="zh-CN" altLang="zh-CN"/>
              <a:t>进行</a:t>
            </a:r>
            <a:r>
              <a:rPr lang="zh-CN" altLang="zh-CN" smtClean="0"/>
              <a:t>比较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直到</a:t>
            </a:r>
            <a:r>
              <a:rPr lang="en-US" altLang="zh-CN"/>
              <a:t>key</a:t>
            </a:r>
            <a:r>
              <a:rPr lang="zh-CN" altLang="zh-CN"/>
              <a:t>值小于或等的目标元素处</a:t>
            </a:r>
            <a:r>
              <a:rPr lang="zh-CN" altLang="zh-CN" smtClean="0"/>
              <a:t>停止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或者</a:t>
            </a:r>
            <a:r>
              <a:rPr lang="zh-CN" altLang="zh-CN"/>
              <a:t>到左边列表开始处（</a:t>
            </a:r>
            <a:r>
              <a:rPr lang="en-US" altLang="zh-CN"/>
              <a:t>a[0]</a:t>
            </a:r>
            <a:r>
              <a:rPr lang="zh-CN" altLang="zh-CN"/>
              <a:t>）停止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56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zh-CN" altLang="zh-CN" dirty="0" smtClean="0"/>
              <a:t>如果</a:t>
            </a:r>
            <a:r>
              <a:rPr lang="en-US" altLang="zh-CN" dirty="0" smtClean="0"/>
              <a:t> a[i-2</a:t>
            </a:r>
            <a:r>
              <a:rPr lang="en-US" altLang="zh-CN" dirty="0"/>
              <a:t>]&lt;key&lt;a[i-1]</a:t>
            </a:r>
            <a:r>
              <a:rPr lang="zh-CN" altLang="zh-CN" dirty="0"/>
              <a:t>，则将</a:t>
            </a:r>
            <a:r>
              <a:rPr lang="en-US" altLang="zh-CN" dirty="0"/>
              <a:t>a[i-1]</a:t>
            </a:r>
            <a:r>
              <a:rPr lang="zh-CN" altLang="zh-CN" dirty="0"/>
              <a:t>元素向右</a:t>
            </a:r>
            <a:r>
              <a:rPr lang="zh-CN" altLang="zh-CN" dirty="0" smtClean="0"/>
              <a:t>移动；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将</a:t>
            </a:r>
            <a:r>
              <a:rPr lang="en-US" altLang="zh-CN" dirty="0"/>
              <a:t>key</a:t>
            </a:r>
            <a:r>
              <a:rPr lang="zh-CN" altLang="zh-CN" dirty="0"/>
              <a:t>值插入在原来</a:t>
            </a:r>
            <a:r>
              <a:rPr lang="en-US" altLang="zh-CN" dirty="0"/>
              <a:t>a[i-1]</a:t>
            </a:r>
            <a:r>
              <a:rPr lang="zh-CN" altLang="zh-CN" dirty="0"/>
              <a:t>元素的</a:t>
            </a:r>
            <a:r>
              <a:rPr lang="zh-CN" altLang="zh-CN" dirty="0" smtClean="0"/>
              <a:t>位置；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a[</a:t>
            </a:r>
            <a:r>
              <a:rPr lang="en-US" altLang="zh-CN" dirty="0" err="1" smtClean="0"/>
              <a:t>i</a:t>
            </a:r>
            <a:r>
              <a:rPr lang="en-US" altLang="zh-CN" dirty="0"/>
              <a:t>]</a:t>
            </a:r>
            <a:r>
              <a:rPr lang="zh-CN" altLang="zh-CN" dirty="0"/>
              <a:t>作为已经排序好的元素子序列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然后</a:t>
            </a:r>
            <a:r>
              <a:rPr lang="en-US" altLang="zh-CN" dirty="0" err="1"/>
              <a:t>i</a:t>
            </a:r>
            <a:r>
              <a:rPr lang="zh-CN" altLang="zh-CN" dirty="0"/>
              <a:t>自加</a:t>
            </a:r>
            <a:r>
              <a:rPr lang="en-US" altLang="zh-CN" dirty="0"/>
              <a:t>1</a:t>
            </a:r>
            <a:r>
              <a:rPr lang="zh-CN" altLang="zh-CN" sz="1800" dirty="0"/>
              <a:t>（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</a:t>
            </a:r>
            <a:r>
              <a:rPr lang="zh-CN" altLang="zh-CN" sz="1800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取</a:t>
            </a:r>
            <a:r>
              <a:rPr lang="zh-CN" altLang="zh-CN" dirty="0"/>
              <a:t>右边下一个元素</a:t>
            </a:r>
            <a:r>
              <a:rPr lang="zh-CN" altLang="zh-CN" dirty="0" smtClean="0"/>
              <a:t>继续比较</a:t>
            </a:r>
            <a:r>
              <a:rPr lang="zh-CN" altLang="zh-CN" dirty="0"/>
              <a:t>，以下依次类推。</a:t>
            </a:r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8</a:t>
            </a:r>
            <a:r>
              <a:rPr lang="zh-CN" altLang="zh-CN" dirty="0"/>
              <a:t>）重复执行步骤（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-</a:t>
            </a: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），直到列表右边最后一个元素为止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lvl="1" indent="0">
              <a:buNone/>
            </a:pP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30182" y="3032862"/>
            <a:ext cx="5148004" cy="38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362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</a:t>
            </a:r>
            <a:r>
              <a:rPr lang="zh-CN" altLang="zh-CN" dirty="0"/>
              <a:t>插入排序</a:t>
            </a:r>
            <a:r>
              <a:rPr lang="zh-CN" altLang="en-US" dirty="0" smtClean="0"/>
              <a:t>动画</a:t>
            </a:r>
            <a:r>
              <a:rPr lang="zh-CN" altLang="en-US" dirty="0"/>
              <a:t>演示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68449" y="1770173"/>
            <a:ext cx="3878977" cy="2327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930582" y="1352513"/>
            <a:ext cx="2745046" cy="2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56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算法</a:t>
            </a:r>
            <a:r>
              <a:rPr lang="zh-CN" altLang="en-US" dirty="0" smtClean="0"/>
              <a:t>表示形式：</a:t>
            </a:r>
            <a:r>
              <a:rPr lang="zh-CN" altLang="zh-CN" dirty="0" smtClean="0"/>
              <a:t>自然语言</a:t>
            </a:r>
            <a:r>
              <a:rPr lang="zh-CN" altLang="zh-CN" dirty="0"/>
              <a:t>，伪代码，流程图，</a:t>
            </a:r>
            <a:r>
              <a:rPr lang="en-US" altLang="zh-CN" dirty="0"/>
              <a:t>N-S</a:t>
            </a:r>
            <a:r>
              <a:rPr lang="zh-CN" altLang="zh-CN" dirty="0"/>
              <a:t>图，</a:t>
            </a:r>
            <a:r>
              <a:rPr lang="en-US" altLang="zh-CN" dirty="0"/>
              <a:t>PAD</a:t>
            </a:r>
            <a:r>
              <a:rPr lang="zh-CN" altLang="zh-CN" dirty="0"/>
              <a:t>图，程序</a:t>
            </a:r>
            <a:r>
              <a:rPr lang="zh-CN" altLang="zh-CN" dirty="0" smtClean="0"/>
              <a:t>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zh-CN" altLang="zh-CN" b="1" dirty="0"/>
              <a:t>自然语言表示算法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zh-CN" dirty="0" smtClean="0"/>
              <a:t>优点</a:t>
            </a:r>
            <a:r>
              <a:rPr lang="zh-CN" altLang="en-US" dirty="0" smtClean="0"/>
              <a:t>：</a:t>
            </a:r>
            <a:r>
              <a:rPr lang="zh-CN" altLang="zh-CN" dirty="0" smtClean="0"/>
              <a:t>简单</a:t>
            </a:r>
            <a:r>
              <a:rPr lang="zh-CN" altLang="zh-CN" dirty="0"/>
              <a:t>，</a:t>
            </a:r>
            <a:r>
              <a:rPr lang="zh-CN" altLang="zh-CN" dirty="0" smtClean="0"/>
              <a:t>便于阅读。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</a:t>
            </a:r>
            <a:r>
              <a:rPr lang="zh-CN" altLang="zh-CN" dirty="0" smtClean="0"/>
              <a:t>文字</a:t>
            </a:r>
            <a:r>
              <a:rPr lang="zh-CN" altLang="zh-CN" dirty="0"/>
              <a:t>冗长，容易出现</a:t>
            </a:r>
            <a:r>
              <a:rPr lang="zh-CN" altLang="zh-CN" dirty="0" smtClean="0"/>
              <a:t>歧义。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4-1</a:t>
            </a:r>
            <a:r>
              <a:rPr lang="zh-CN" altLang="zh-CN" dirty="0" smtClean="0"/>
              <a:t>】用</a:t>
            </a:r>
            <a:r>
              <a:rPr lang="zh-CN" altLang="zh-CN" dirty="0"/>
              <a:t>自然语言描述计算并输出</a:t>
            </a:r>
            <a:r>
              <a:rPr lang="en-US" altLang="zh-CN" dirty="0"/>
              <a:t>z=x</a:t>
            </a:r>
            <a:r>
              <a:rPr lang="zh-CN" altLang="zh-CN" dirty="0"/>
              <a:t>÷</a:t>
            </a:r>
            <a:r>
              <a:rPr lang="en-US" altLang="zh-CN" dirty="0"/>
              <a:t>y</a:t>
            </a:r>
            <a:r>
              <a:rPr lang="zh-CN" altLang="zh-CN" dirty="0"/>
              <a:t>的</a:t>
            </a:r>
            <a:r>
              <a:rPr lang="zh-CN" altLang="zh-CN" dirty="0" smtClean="0"/>
              <a:t>流程：</a:t>
            </a:r>
            <a:endParaRPr lang="zh-CN" altLang="zh-CN" dirty="0"/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）输入变量</a:t>
            </a:r>
            <a:r>
              <a:rPr lang="en-US" altLang="zh-CN" dirty="0"/>
              <a:t>x</a:t>
            </a:r>
            <a:r>
              <a:rPr lang="zh-CN" altLang="zh-CN" dirty="0"/>
              <a:t>，</a:t>
            </a:r>
            <a:r>
              <a:rPr lang="en-US" altLang="zh-CN" dirty="0"/>
              <a:t>y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）判断</a:t>
            </a:r>
            <a:r>
              <a:rPr lang="en-US" altLang="zh-CN" dirty="0"/>
              <a:t>y</a:t>
            </a:r>
            <a:r>
              <a:rPr lang="zh-CN" altLang="zh-CN" dirty="0"/>
              <a:t>是否为</a:t>
            </a:r>
            <a:r>
              <a:rPr lang="en-US" altLang="zh-CN" dirty="0"/>
              <a:t>0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）如果</a:t>
            </a:r>
            <a:r>
              <a:rPr lang="en-US" altLang="zh-CN" dirty="0"/>
              <a:t>y=0</a:t>
            </a:r>
            <a:r>
              <a:rPr lang="zh-CN" altLang="zh-CN" dirty="0"/>
              <a:t>，则输出出错提示信息；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）否则计算</a:t>
            </a:r>
            <a:r>
              <a:rPr lang="en-US" altLang="zh-CN" dirty="0"/>
              <a:t>z=x/y</a:t>
            </a:r>
            <a:r>
              <a:rPr lang="zh-CN" altLang="zh-CN" dirty="0"/>
              <a:t>；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）输出</a:t>
            </a:r>
            <a:r>
              <a:rPr lang="en-US" altLang="zh-CN" dirty="0"/>
              <a:t>z</a:t>
            </a:r>
            <a:r>
              <a:rPr lang="zh-CN" altLang="zh-CN" dirty="0"/>
              <a:t>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7113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4.3.2  </a:t>
            </a:r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4</a:t>
            </a:r>
            <a:r>
              <a:rPr lang="zh-CN" altLang="en-US" b="1" smtClean="0"/>
              <a:t>、</a:t>
            </a:r>
            <a:r>
              <a:rPr lang="zh-CN" altLang="zh-CN" b="1" smtClean="0"/>
              <a:t>插入</a:t>
            </a:r>
            <a:r>
              <a:rPr lang="en-US" altLang="zh-CN" b="1" smtClean="0"/>
              <a:t>排序</a:t>
            </a:r>
            <a:r>
              <a:rPr lang="zh-CN" altLang="zh-CN" b="1"/>
              <a:t>算法分析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比较</a:t>
            </a:r>
            <a:r>
              <a:rPr lang="zh-CN" altLang="zh-CN"/>
              <a:t>次数</a:t>
            </a:r>
            <a:r>
              <a:rPr lang="zh-CN" altLang="zh-CN" smtClean="0"/>
              <a:t>和移动</a:t>
            </a:r>
            <a:r>
              <a:rPr lang="zh-CN" altLang="zh-CN"/>
              <a:t>次数与</a:t>
            </a:r>
            <a:r>
              <a:rPr lang="zh-CN" altLang="zh-CN" smtClean="0"/>
              <a:t>元素初始</a:t>
            </a:r>
            <a:r>
              <a:rPr lang="zh-CN" altLang="zh-CN"/>
              <a:t>排列有关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最好情况</a:t>
            </a:r>
            <a:r>
              <a:rPr lang="zh-CN" altLang="zh-CN"/>
              <a:t>下</a:t>
            </a:r>
            <a:r>
              <a:rPr lang="zh-CN" altLang="zh-CN" smtClean="0"/>
              <a:t>，元素已有序</a:t>
            </a:r>
            <a:r>
              <a:rPr lang="zh-CN" altLang="zh-CN"/>
              <a:t>排列</a:t>
            </a:r>
            <a:r>
              <a:rPr lang="zh-CN" altLang="zh-CN" smtClean="0"/>
              <a:t>，比较</a:t>
            </a:r>
            <a:r>
              <a:rPr lang="zh-CN" altLang="zh-CN"/>
              <a:t>次数为</a:t>
            </a:r>
            <a:r>
              <a:rPr lang="en-US" altLang="zh-CN"/>
              <a:t>n-1</a:t>
            </a:r>
            <a:r>
              <a:rPr lang="zh-CN" altLang="zh-CN" smtClean="0"/>
              <a:t>，算法</a:t>
            </a:r>
            <a:r>
              <a:rPr lang="zh-CN" altLang="zh-CN"/>
              <a:t>复杂度为</a:t>
            </a:r>
            <a:r>
              <a:rPr lang="en-US" altLang="zh-CN"/>
              <a:t>O(n)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平均</a:t>
            </a:r>
            <a:r>
              <a:rPr lang="zh-CN" altLang="zh-CN"/>
              <a:t>情况下，</a:t>
            </a:r>
            <a:r>
              <a:rPr lang="zh-CN" altLang="zh-CN" smtClean="0"/>
              <a:t>元素比较次数为</a:t>
            </a:r>
            <a:r>
              <a:rPr lang="en-US" altLang="zh-CN"/>
              <a:t>n2/4</a:t>
            </a:r>
            <a:r>
              <a:rPr lang="zh-CN" altLang="zh-CN"/>
              <a:t>，算法复杂度为</a:t>
            </a:r>
            <a:r>
              <a:rPr lang="en-US" altLang="zh-CN"/>
              <a:t>O(n)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最坏情况</a:t>
            </a:r>
            <a:r>
              <a:rPr lang="zh-CN" altLang="en-US" smtClean="0"/>
              <a:t>下，</a:t>
            </a:r>
            <a:r>
              <a:rPr lang="zh-CN" altLang="zh-CN" smtClean="0"/>
              <a:t>元素</a:t>
            </a:r>
            <a:r>
              <a:rPr lang="zh-CN" altLang="zh-CN"/>
              <a:t>逆序排列</a:t>
            </a:r>
            <a:r>
              <a:rPr lang="zh-CN" altLang="zh-CN" smtClean="0"/>
              <a:t>，时间</a:t>
            </a:r>
            <a:r>
              <a:rPr lang="zh-CN" altLang="en-US" smtClean="0"/>
              <a:t>复杂度为</a:t>
            </a:r>
            <a:r>
              <a:rPr lang="en-US" altLang="zh-CN" smtClean="0"/>
              <a:t>O(n</a:t>
            </a:r>
            <a:r>
              <a:rPr lang="en-US" altLang="zh-CN" baseline="30000" smtClean="0"/>
              <a:t>2</a:t>
            </a:r>
            <a:r>
              <a:rPr lang="en-US" altLang="zh-CN"/>
              <a:t>)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插入排序</a:t>
            </a:r>
            <a:r>
              <a:rPr lang="zh-CN" altLang="zh-CN"/>
              <a:t>是一种稳定的排序</a:t>
            </a:r>
            <a:r>
              <a:rPr lang="zh-CN" altLang="zh-CN" smtClean="0"/>
              <a:t>方法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r>
              <a:rPr lang="zh-CN" altLang="zh-CN" smtClean="0"/>
              <a:t>算法简单，是较好</a:t>
            </a:r>
            <a:r>
              <a:rPr lang="zh-CN" altLang="zh-CN"/>
              <a:t>的排序方法。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56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2478357345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顺序搜索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648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zh-CN" dirty="0" smtClean="0"/>
              <a:t>快速排序效率</a:t>
            </a:r>
            <a:r>
              <a:rPr lang="zh-CN" altLang="zh-CN" dirty="0"/>
              <a:t>高</a:t>
            </a:r>
            <a:r>
              <a:rPr lang="zh-CN" altLang="zh-CN" dirty="0" smtClean="0"/>
              <a:t>，广泛</a:t>
            </a:r>
            <a:r>
              <a:rPr lang="zh-CN" altLang="zh-CN" dirty="0"/>
              <a:t>应用</a:t>
            </a:r>
            <a:r>
              <a:rPr lang="zh-CN" altLang="zh-CN" dirty="0" smtClean="0"/>
              <a:t>于数据库</a:t>
            </a:r>
            <a:r>
              <a:rPr lang="zh-CN" altLang="zh-CN" dirty="0"/>
              <a:t>排序、列表排序、查询排序中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</a:t>
            </a:r>
            <a:r>
              <a:rPr lang="en-US" altLang="zh-CN" b="1" dirty="0" err="1" smtClean="0"/>
              <a:t>快速排序</a:t>
            </a:r>
            <a:r>
              <a:rPr lang="zh-CN" altLang="zh-CN" b="1" dirty="0"/>
              <a:t>算法案例分析</a:t>
            </a:r>
            <a:endParaRPr lang="zh-CN" altLang="zh-CN" dirty="0"/>
          </a:p>
          <a:p>
            <a:pPr lvl="1"/>
            <a:endParaRPr lang="en-US" altLang="zh-CN" sz="1000" dirty="0" smtClean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4-25</a:t>
            </a:r>
            <a:r>
              <a:rPr lang="zh-CN" altLang="zh-CN" dirty="0" smtClean="0"/>
              <a:t>】对</a:t>
            </a:r>
            <a:r>
              <a:rPr lang="zh-CN" altLang="zh-CN" dirty="0"/>
              <a:t>列表</a:t>
            </a:r>
            <a:r>
              <a:rPr lang="en-US" altLang="zh-CN" dirty="0"/>
              <a:t>{6</a:t>
            </a:r>
            <a:r>
              <a:rPr lang="zh-CN" altLang="zh-CN" dirty="0"/>
              <a:t>，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7</a:t>
            </a:r>
            <a:r>
              <a:rPr lang="zh-CN" altLang="zh-CN" dirty="0"/>
              <a:t>，</a:t>
            </a:r>
            <a:r>
              <a:rPr lang="en-US" altLang="zh-CN" dirty="0"/>
              <a:t>9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4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10</a:t>
            </a:r>
            <a:r>
              <a:rPr lang="zh-CN" altLang="zh-CN" dirty="0"/>
              <a:t>，</a:t>
            </a:r>
            <a:r>
              <a:rPr lang="en-US" altLang="zh-CN" dirty="0" smtClean="0"/>
              <a:t>8}</a:t>
            </a:r>
            <a:r>
              <a:rPr lang="zh-CN" altLang="zh-CN" dirty="0" smtClean="0"/>
              <a:t>进行</a:t>
            </a:r>
            <a:r>
              <a:rPr lang="zh-CN" altLang="zh-CN" dirty="0"/>
              <a:t>快速排序。</a:t>
            </a:r>
          </a:p>
          <a:p>
            <a:pPr marL="360000" lvl="2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）选择</a:t>
            </a:r>
            <a:r>
              <a:rPr lang="zh-CN" altLang="zh-CN" dirty="0"/>
              <a:t>左边第</a:t>
            </a:r>
            <a:r>
              <a:rPr lang="en-US" altLang="zh-CN" dirty="0"/>
              <a:t>1</a:t>
            </a:r>
            <a:r>
              <a:rPr lang="zh-CN" altLang="zh-CN" dirty="0"/>
              <a:t>个数</a:t>
            </a:r>
            <a:r>
              <a:rPr lang="en-US" altLang="zh-CN" dirty="0"/>
              <a:t>6</a:t>
            </a:r>
            <a:r>
              <a:rPr lang="zh-CN" altLang="zh-CN" dirty="0"/>
              <a:t>作为</a:t>
            </a:r>
            <a:r>
              <a:rPr lang="zh-CN" altLang="zh-CN" dirty="0">
                <a:solidFill>
                  <a:srgbClr val="C00000"/>
                </a:solidFill>
              </a:rPr>
              <a:t>基准数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endParaRPr lang="en-US" altLang="zh-CN" dirty="0" smtClean="0"/>
          </a:p>
          <a:p>
            <a:pPr marL="360000" lvl="2" indent="0">
              <a:buNone/>
            </a:pPr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 smtClean="0"/>
              <a:t>）定义变量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和</a:t>
            </a:r>
            <a:r>
              <a:rPr lang="en-US" altLang="zh-CN" dirty="0" smtClean="0"/>
              <a:t> j </a:t>
            </a:r>
            <a:r>
              <a:rPr lang="zh-CN" altLang="en-US" dirty="0" smtClean="0"/>
              <a:t>作为</a:t>
            </a:r>
            <a:r>
              <a:rPr lang="zh-CN" altLang="zh-CN" dirty="0"/>
              <a:t>指针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    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指向序列最左边数字</a:t>
            </a:r>
            <a:r>
              <a:rPr lang="en-US" altLang="zh-CN" dirty="0" smtClean="0"/>
              <a:t>6</a:t>
            </a:r>
            <a:r>
              <a:rPr lang="zh-CN" altLang="zh-CN" dirty="0" smtClean="0"/>
              <a:t>（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r>
              <a:rPr lang="zh-CN" altLang="zh-CN" dirty="0" smtClean="0"/>
              <a:t>） ；</a:t>
            </a:r>
            <a:endParaRPr lang="en-US" altLang="zh-CN" dirty="0" smtClean="0"/>
          </a:p>
          <a:p>
            <a:pPr marL="360000" lvl="2" indent="0">
              <a:buNone/>
            </a:pPr>
            <a:r>
              <a:rPr lang="en-US" altLang="zh-CN" dirty="0" smtClean="0"/>
              <a:t>         j </a:t>
            </a:r>
            <a:r>
              <a:rPr lang="zh-CN" altLang="zh-CN" dirty="0" smtClean="0"/>
              <a:t>指向</a:t>
            </a:r>
            <a:r>
              <a:rPr lang="zh-CN" altLang="zh-CN" dirty="0"/>
              <a:t>序列的最</a:t>
            </a:r>
            <a:r>
              <a:rPr lang="zh-CN" altLang="zh-CN" dirty="0" smtClean="0"/>
              <a:t>右边</a:t>
            </a:r>
            <a:r>
              <a:rPr lang="zh-CN" altLang="zh-CN" dirty="0"/>
              <a:t>数字</a:t>
            </a:r>
            <a:r>
              <a:rPr lang="en-US" altLang="zh-CN" dirty="0"/>
              <a:t>8</a:t>
            </a:r>
            <a:r>
              <a:rPr lang="zh-CN" altLang="zh-CN" dirty="0" smtClean="0"/>
              <a:t>（</a:t>
            </a:r>
            <a:r>
              <a:rPr lang="en-US" altLang="zh-CN" dirty="0"/>
              <a:t>j=10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marL="360000" lvl="2" indent="0">
              <a:buNone/>
            </a:pPr>
            <a:endParaRPr lang="en-US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8407619"/>
              </p:ext>
            </p:extLst>
          </p:nvPr>
        </p:nvGraphicFramePr>
        <p:xfrm>
          <a:off x="850617" y="2772702"/>
          <a:ext cx="9835105" cy="7998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3712"/>
                <a:gridCol w="948598"/>
                <a:gridCol w="948598"/>
                <a:gridCol w="949935"/>
                <a:gridCol w="948598"/>
                <a:gridCol w="948598"/>
                <a:gridCol w="949935"/>
                <a:gridCol w="948598"/>
                <a:gridCol w="948598"/>
                <a:gridCol w="949935"/>
              </a:tblGrid>
              <a:tr h="399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3999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7591678"/>
              </p:ext>
            </p:extLst>
          </p:nvPr>
        </p:nvGraphicFramePr>
        <p:xfrm>
          <a:off x="852145" y="5149077"/>
          <a:ext cx="9794578" cy="872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1486"/>
                <a:gridCol w="666540"/>
                <a:gridCol w="913348"/>
                <a:gridCol w="914678"/>
                <a:gridCol w="913348"/>
                <a:gridCol w="914678"/>
                <a:gridCol w="913348"/>
                <a:gridCol w="914678"/>
                <a:gridCol w="913348"/>
                <a:gridCol w="1569126"/>
              </a:tblGrid>
              <a:tr h="4595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j=10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131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zh-CN" sz="2000" kern="10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56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 smtClean="0"/>
              <a:t>）右指针</a:t>
            </a:r>
            <a:r>
              <a:rPr lang="en-US" altLang="zh-CN" smtClean="0"/>
              <a:t> j </a:t>
            </a:r>
            <a:r>
              <a:rPr lang="zh-CN" altLang="zh-CN" smtClean="0"/>
              <a:t>向</a:t>
            </a:r>
            <a:r>
              <a:rPr lang="zh-CN" altLang="en-US" smtClean="0"/>
              <a:t>左</a:t>
            </a:r>
            <a:r>
              <a:rPr lang="zh-CN" altLang="zh-CN" smtClean="0"/>
              <a:t>挪动到小于</a:t>
            </a:r>
            <a:r>
              <a:rPr lang="en-US" altLang="zh-CN"/>
              <a:t>6</a:t>
            </a:r>
            <a:r>
              <a:rPr lang="zh-CN" altLang="zh-CN"/>
              <a:t>的数</a:t>
            </a:r>
            <a:r>
              <a:rPr lang="en-US" altLang="zh-CN">
                <a:solidFill>
                  <a:srgbClr val="C00000"/>
                </a:solidFill>
              </a:rPr>
              <a:t>5</a:t>
            </a:r>
            <a:r>
              <a:rPr lang="zh-CN" altLang="zh-CN" smtClean="0"/>
              <a:t>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左指针</a:t>
            </a:r>
            <a:r>
              <a:rPr lang="en-US" altLang="zh-CN" smtClean="0"/>
              <a:t> i </a:t>
            </a:r>
            <a:r>
              <a:rPr lang="zh-CN" altLang="zh-CN" smtClean="0"/>
              <a:t>向右挪动到大于</a:t>
            </a:r>
            <a:r>
              <a:rPr lang="en-US" altLang="zh-CN"/>
              <a:t>6</a:t>
            </a:r>
            <a:r>
              <a:rPr lang="zh-CN" altLang="zh-CN"/>
              <a:t>的数</a:t>
            </a:r>
            <a:r>
              <a:rPr lang="en-US" altLang="zh-CN"/>
              <a:t>7</a:t>
            </a:r>
            <a:r>
              <a:rPr lang="zh-CN" altLang="zh-CN" smtClean="0"/>
              <a:t>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en-US" altLang="zh-CN" smtClean="0"/>
              <a:t>           </a:t>
            </a:r>
            <a:r>
              <a:rPr lang="zh-CN" altLang="zh-CN" smtClean="0"/>
              <a:t>将</a:t>
            </a:r>
            <a:r>
              <a:rPr lang="zh-CN" altLang="zh-CN"/>
              <a:t>元素</a:t>
            </a:r>
            <a:r>
              <a:rPr lang="en-US" altLang="zh-CN"/>
              <a:t>5</a:t>
            </a:r>
            <a:r>
              <a:rPr lang="zh-CN" altLang="zh-CN"/>
              <a:t>和</a:t>
            </a:r>
            <a:r>
              <a:rPr lang="en-US" altLang="zh-CN"/>
              <a:t>7</a:t>
            </a:r>
            <a:r>
              <a:rPr lang="zh-CN" altLang="zh-CN"/>
              <a:t>进行交换</a:t>
            </a:r>
            <a:r>
              <a:rPr lang="zh-CN" altLang="zh-CN" smtClean="0"/>
              <a:t>，第</a:t>
            </a:r>
            <a:r>
              <a:rPr lang="en-US" altLang="zh-CN"/>
              <a:t>1</a:t>
            </a:r>
            <a:r>
              <a:rPr lang="zh-CN" altLang="zh-CN"/>
              <a:t>轮</a:t>
            </a:r>
            <a:r>
              <a:rPr lang="zh-CN" altLang="zh-CN" smtClean="0"/>
              <a:t>循环第</a:t>
            </a:r>
            <a:r>
              <a:rPr lang="en-US" altLang="zh-CN"/>
              <a:t>1</a:t>
            </a:r>
            <a:r>
              <a:rPr lang="zh-CN" altLang="zh-CN"/>
              <a:t>次交换结束</a:t>
            </a:r>
            <a:r>
              <a:rPr lang="zh-CN" altLang="zh-CN" smtClean="0"/>
              <a:t>。</a:t>
            </a:r>
            <a:endParaRPr lang="zh-CN" altLang="zh-CN"/>
          </a:p>
          <a:p>
            <a:pPr lvl="1"/>
            <a:endParaRPr lang="en-US" altLang="zh-CN" smtClean="0"/>
          </a:p>
          <a:p>
            <a:pPr lvl="1"/>
            <a:endParaRPr lang="en-US" altLang="zh-CN"/>
          </a:p>
          <a:p>
            <a:pPr lvl="1"/>
            <a:endParaRPr lang="en-US" altLang="zh-CN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6761645"/>
              </p:ext>
            </p:extLst>
          </p:nvPr>
        </p:nvGraphicFramePr>
        <p:xfrm>
          <a:off x="845773" y="1579418"/>
          <a:ext cx="10541696" cy="8742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2940"/>
                <a:gridCol w="1054477"/>
                <a:gridCol w="1054477"/>
                <a:gridCol w="1054477"/>
                <a:gridCol w="1054477"/>
                <a:gridCol w="1052940"/>
                <a:gridCol w="1054477"/>
                <a:gridCol w="1054477"/>
                <a:gridCol w="1054477"/>
                <a:gridCol w="1054477"/>
              </a:tblGrid>
              <a:tr h="4037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70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0321986"/>
              </p:ext>
            </p:extLst>
          </p:nvPr>
        </p:nvGraphicFramePr>
        <p:xfrm>
          <a:off x="838680" y="3014124"/>
          <a:ext cx="10541696" cy="909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2940"/>
                <a:gridCol w="1054477"/>
                <a:gridCol w="1054477"/>
                <a:gridCol w="1054477"/>
                <a:gridCol w="1054477"/>
                <a:gridCol w="1052940"/>
                <a:gridCol w="1054477"/>
                <a:gridCol w="1054477"/>
                <a:gridCol w="1054477"/>
                <a:gridCol w="1054477"/>
              </a:tblGrid>
              <a:tr h="4733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359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zh-CN" sz="2000" kern="100" smtClean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4</a:t>
            </a:r>
            <a:r>
              <a:rPr lang="zh-CN" altLang="zh-CN" smtClean="0"/>
              <a:t>）右指针</a:t>
            </a:r>
            <a:r>
              <a:rPr lang="en-US" altLang="zh-CN" smtClean="0"/>
              <a:t> j </a:t>
            </a:r>
            <a:r>
              <a:rPr lang="zh-CN" altLang="zh-CN" smtClean="0"/>
              <a:t>向左挪动，发现</a:t>
            </a:r>
            <a:r>
              <a:rPr lang="en-US" altLang="zh-CN" smtClean="0"/>
              <a:t>4</a:t>
            </a:r>
            <a:r>
              <a:rPr lang="zh-CN" altLang="zh-CN"/>
              <a:t>比基准数</a:t>
            </a:r>
            <a:r>
              <a:rPr lang="en-US" altLang="zh-CN" smtClean="0"/>
              <a:t>6</a:t>
            </a:r>
            <a:r>
              <a:rPr lang="zh-CN" altLang="zh-CN" smtClean="0"/>
              <a:t>小，停</a:t>
            </a:r>
            <a:r>
              <a:rPr lang="zh-CN" altLang="zh-CN"/>
              <a:t>了</a:t>
            </a:r>
            <a:r>
              <a:rPr lang="zh-CN" altLang="zh-CN" smtClean="0"/>
              <a:t>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左指针</a:t>
            </a:r>
            <a:r>
              <a:rPr lang="en-US" altLang="zh-CN" smtClean="0"/>
              <a:t> i </a:t>
            </a:r>
            <a:r>
              <a:rPr lang="zh-CN" altLang="zh-CN" smtClean="0"/>
              <a:t>继续</a:t>
            </a:r>
            <a:r>
              <a:rPr lang="zh-CN" altLang="zh-CN"/>
              <a:t>向右挪动</a:t>
            </a:r>
            <a:r>
              <a:rPr lang="zh-CN" altLang="zh-CN" smtClean="0"/>
              <a:t>，发现</a:t>
            </a:r>
            <a:r>
              <a:rPr lang="en-US" altLang="zh-CN" smtClean="0"/>
              <a:t>9</a:t>
            </a:r>
            <a:r>
              <a:rPr lang="zh-CN" altLang="zh-CN"/>
              <a:t>比基准数</a:t>
            </a:r>
            <a:r>
              <a:rPr lang="en-US" altLang="zh-CN" smtClean="0"/>
              <a:t>6</a:t>
            </a:r>
            <a:r>
              <a:rPr lang="zh-CN" altLang="zh-CN" smtClean="0"/>
              <a:t>大，停下来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交换</a:t>
            </a:r>
            <a:r>
              <a:rPr lang="zh-CN" altLang="zh-CN"/>
              <a:t>元素内容，第</a:t>
            </a:r>
            <a:r>
              <a:rPr lang="en-US" altLang="zh-CN"/>
              <a:t>1</a:t>
            </a:r>
            <a:r>
              <a:rPr lang="zh-CN" altLang="zh-CN"/>
              <a:t>轮循环的第</a:t>
            </a:r>
            <a:r>
              <a:rPr lang="en-US" altLang="zh-CN"/>
              <a:t>2</a:t>
            </a:r>
            <a:r>
              <a:rPr lang="zh-CN" altLang="zh-CN"/>
              <a:t>次交换结束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96165513"/>
              </p:ext>
            </p:extLst>
          </p:nvPr>
        </p:nvGraphicFramePr>
        <p:xfrm>
          <a:off x="943057" y="3019633"/>
          <a:ext cx="10540104" cy="808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549"/>
                <a:gridCol w="1053549"/>
                <a:gridCol w="1053549"/>
                <a:gridCol w="1055087"/>
                <a:gridCol w="1053549"/>
                <a:gridCol w="1053549"/>
                <a:gridCol w="1055087"/>
                <a:gridCol w="1053549"/>
                <a:gridCol w="1053549"/>
                <a:gridCol w="1055087"/>
              </a:tblGrid>
              <a:tr h="398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j=7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09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16027015"/>
              </p:ext>
            </p:extLst>
          </p:nvPr>
        </p:nvGraphicFramePr>
        <p:xfrm>
          <a:off x="914703" y="1562987"/>
          <a:ext cx="10540104" cy="8222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3549"/>
                <a:gridCol w="1053549"/>
                <a:gridCol w="1053549"/>
                <a:gridCol w="1055087"/>
                <a:gridCol w="1053549"/>
                <a:gridCol w="1053549"/>
                <a:gridCol w="1055087"/>
                <a:gridCol w="1053549"/>
                <a:gridCol w="1053549"/>
                <a:gridCol w="1055087"/>
              </a:tblGrid>
              <a:tr h="4125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j=7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09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6338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）右指针</a:t>
            </a:r>
            <a:r>
              <a:rPr lang="en-US" altLang="zh-CN" dirty="0" smtClean="0"/>
              <a:t> j </a:t>
            </a:r>
            <a:r>
              <a:rPr lang="zh-CN" altLang="zh-CN" dirty="0" smtClean="0"/>
              <a:t>向左挪动，发现</a:t>
            </a:r>
            <a:r>
              <a:rPr lang="en-US" altLang="zh-CN" dirty="0" smtClean="0"/>
              <a:t>3</a:t>
            </a:r>
            <a:r>
              <a:rPr lang="zh-CN" altLang="zh-CN" dirty="0" smtClean="0"/>
              <a:t>比</a:t>
            </a:r>
            <a:r>
              <a:rPr lang="zh-CN" altLang="zh-CN" dirty="0"/>
              <a:t>基准数</a:t>
            </a:r>
            <a:r>
              <a:rPr lang="en-US" altLang="zh-CN" dirty="0" smtClean="0"/>
              <a:t>6</a:t>
            </a:r>
            <a:r>
              <a:rPr lang="zh-CN" altLang="zh-CN" dirty="0" smtClean="0"/>
              <a:t>小，停</a:t>
            </a:r>
            <a:r>
              <a:rPr lang="zh-CN" altLang="zh-CN" dirty="0"/>
              <a:t>了</a:t>
            </a:r>
            <a:r>
              <a:rPr lang="zh-CN" altLang="zh-CN" dirty="0" smtClean="0"/>
              <a:t>下来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zh-CN" dirty="0" smtClean="0"/>
              <a:t>左指针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zh-CN" dirty="0" smtClean="0"/>
              <a:t>向右</a:t>
            </a:r>
            <a:r>
              <a:rPr lang="zh-CN" altLang="zh-CN" dirty="0"/>
              <a:t>挪动</a:t>
            </a:r>
            <a:r>
              <a:rPr lang="zh-CN" altLang="zh-CN" dirty="0" smtClean="0"/>
              <a:t>，发现</a:t>
            </a:r>
            <a:r>
              <a:rPr lang="en-US" altLang="zh-CN" dirty="0" err="1"/>
              <a:t>i</a:t>
            </a:r>
            <a:r>
              <a:rPr lang="zh-CN" altLang="zh-CN" dirty="0" smtClean="0"/>
              <a:t>和</a:t>
            </a:r>
            <a:r>
              <a:rPr lang="en-US" altLang="zh-CN" dirty="0" smtClean="0"/>
              <a:t>j</a:t>
            </a:r>
            <a:r>
              <a:rPr lang="zh-CN" altLang="zh-CN" dirty="0"/>
              <a:t>在元素</a:t>
            </a:r>
            <a:r>
              <a:rPr lang="en-US" altLang="zh-CN" dirty="0"/>
              <a:t>3</a:t>
            </a:r>
            <a:r>
              <a:rPr lang="zh-CN" altLang="zh-CN" dirty="0"/>
              <a:t>处</a:t>
            </a:r>
            <a:r>
              <a:rPr lang="zh-CN" altLang="zh-CN" dirty="0" smtClean="0"/>
              <a:t>相遇（</a:t>
            </a:r>
            <a:r>
              <a:rPr lang="en-US" altLang="zh-CN" dirty="0"/>
              <a:t>j=</a:t>
            </a:r>
            <a:r>
              <a:rPr lang="en-US" altLang="zh-CN" dirty="0" err="1"/>
              <a:t>i</a:t>
            </a:r>
            <a:r>
              <a:rPr lang="zh-CN" altLang="zh-CN" dirty="0"/>
              <a:t>），</a:t>
            </a:r>
            <a:r>
              <a:rPr lang="zh-CN" altLang="zh-CN" dirty="0" smtClean="0"/>
              <a:t>说明探测结束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r>
              <a:rPr lang="en-US" altLang="zh-CN" dirty="0" smtClean="0"/>
              <a:t>          </a:t>
            </a:r>
            <a:r>
              <a:rPr lang="zh-CN" altLang="zh-CN" dirty="0" smtClean="0"/>
              <a:t>将</a:t>
            </a:r>
            <a:r>
              <a:rPr lang="zh-CN" altLang="zh-CN" dirty="0"/>
              <a:t>基准数</a:t>
            </a:r>
            <a:r>
              <a:rPr lang="en-US" altLang="zh-CN" dirty="0"/>
              <a:t>6</a:t>
            </a:r>
            <a:r>
              <a:rPr lang="zh-CN" altLang="zh-CN" dirty="0"/>
              <a:t>和元素</a:t>
            </a:r>
            <a:r>
              <a:rPr lang="en-US" altLang="zh-CN" dirty="0" smtClean="0"/>
              <a:t>3</a:t>
            </a:r>
            <a:r>
              <a:rPr lang="zh-CN" altLang="zh-CN" dirty="0" smtClean="0"/>
              <a:t>交换，</a:t>
            </a:r>
            <a:r>
              <a:rPr lang="zh-CN" altLang="en-US" dirty="0" smtClean="0"/>
              <a:t>下面</a:t>
            </a:r>
            <a:r>
              <a:rPr lang="zh-CN" altLang="zh-CN" dirty="0" smtClean="0"/>
              <a:t>以</a:t>
            </a:r>
            <a:r>
              <a:rPr lang="en-US" altLang="zh-CN" dirty="0" smtClean="0"/>
              <a:t>6</a:t>
            </a:r>
            <a:r>
              <a:rPr lang="zh-CN" altLang="zh-CN" dirty="0"/>
              <a:t>为</a:t>
            </a:r>
            <a:r>
              <a:rPr lang="zh-CN" altLang="zh-CN" dirty="0" smtClean="0"/>
              <a:t>分界点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第一</a:t>
            </a:r>
            <a:r>
              <a:rPr lang="zh-CN" altLang="zh-CN" dirty="0"/>
              <a:t>轮</a:t>
            </a:r>
            <a:r>
              <a:rPr lang="zh-CN" altLang="zh-CN" dirty="0" smtClean="0"/>
              <a:t>探测结束。</a:t>
            </a: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marL="0" lvl="1" indent="0">
              <a:buNone/>
            </a:pPr>
            <a:endParaRPr lang="en-US" altLang="zh-CN" dirty="0"/>
          </a:p>
          <a:p>
            <a:pPr marL="0" lvl="1" indent="0">
              <a:buNone/>
            </a:pP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J </a:t>
            </a:r>
            <a:r>
              <a:rPr lang="zh-CN" altLang="zh-CN" dirty="0" smtClean="0">
                <a:solidFill>
                  <a:srgbClr val="C00000"/>
                </a:solidFill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作用</a:t>
            </a:r>
            <a:r>
              <a:rPr lang="zh-CN" altLang="zh-CN" dirty="0" smtClean="0">
                <a:solidFill>
                  <a:srgbClr val="C00000"/>
                </a:solidFill>
              </a:rPr>
              <a:t>是</a:t>
            </a:r>
            <a:r>
              <a:rPr lang="zh-CN" altLang="en-US" dirty="0" smtClean="0">
                <a:solidFill>
                  <a:srgbClr val="C00000"/>
                </a:solidFill>
              </a:rPr>
              <a:t>查找</a:t>
            </a:r>
            <a:r>
              <a:rPr lang="zh-CN" altLang="zh-CN" dirty="0" smtClean="0">
                <a:solidFill>
                  <a:srgbClr val="C00000"/>
                </a:solidFill>
              </a:rPr>
              <a:t>小于</a:t>
            </a:r>
            <a:r>
              <a:rPr lang="zh-CN" altLang="zh-CN" dirty="0">
                <a:solidFill>
                  <a:srgbClr val="C00000"/>
                </a:solidFill>
              </a:rPr>
              <a:t>基准数的</a:t>
            </a:r>
            <a:r>
              <a:rPr lang="zh-CN" altLang="zh-CN" dirty="0" smtClean="0">
                <a:solidFill>
                  <a:srgbClr val="C00000"/>
                </a:solidFill>
              </a:rPr>
              <a:t>元素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I </a:t>
            </a:r>
            <a:r>
              <a:rPr lang="zh-CN" altLang="zh-CN" dirty="0" smtClean="0">
                <a:solidFill>
                  <a:srgbClr val="C00000"/>
                </a:solidFill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作用</a:t>
            </a:r>
            <a:r>
              <a:rPr lang="zh-CN" altLang="zh-CN" dirty="0" smtClean="0">
                <a:solidFill>
                  <a:srgbClr val="C00000"/>
                </a:solidFill>
              </a:rPr>
              <a:t>是</a:t>
            </a:r>
            <a:r>
              <a:rPr lang="zh-CN" altLang="en-US" dirty="0" smtClean="0">
                <a:solidFill>
                  <a:srgbClr val="C00000"/>
                </a:solidFill>
              </a:rPr>
              <a:t>查找</a:t>
            </a:r>
            <a:r>
              <a:rPr lang="zh-CN" altLang="zh-CN" dirty="0" smtClean="0">
                <a:solidFill>
                  <a:srgbClr val="C00000"/>
                </a:solidFill>
              </a:rPr>
              <a:t>大于</a:t>
            </a:r>
            <a:r>
              <a:rPr lang="zh-CN" altLang="zh-CN" dirty="0">
                <a:solidFill>
                  <a:srgbClr val="C00000"/>
                </a:solidFill>
              </a:rPr>
              <a:t>基准数的</a:t>
            </a:r>
            <a:r>
              <a:rPr lang="zh-CN" altLang="zh-CN" dirty="0" smtClean="0">
                <a:solidFill>
                  <a:srgbClr val="C00000"/>
                </a:solidFill>
              </a:rPr>
              <a:t>元素</a:t>
            </a:r>
            <a:r>
              <a:rPr lang="zh-CN" altLang="en-US" dirty="0" smtClean="0">
                <a:solidFill>
                  <a:srgbClr val="C00000"/>
                </a:solidFill>
              </a:rPr>
              <a:t>；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zh-CN" dirty="0" smtClean="0">
                <a:solidFill>
                  <a:srgbClr val="C00000"/>
                </a:solidFill>
              </a:rPr>
              <a:t>直到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</a:rPr>
              <a:t>i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zh-CN" altLang="zh-CN" dirty="0" smtClean="0">
                <a:solidFill>
                  <a:srgbClr val="C00000"/>
                </a:solidFill>
              </a:rPr>
              <a:t>和</a:t>
            </a:r>
            <a:r>
              <a:rPr lang="en-US" altLang="zh-CN" dirty="0" smtClean="0">
                <a:solidFill>
                  <a:srgbClr val="C00000"/>
                </a:solidFill>
              </a:rPr>
              <a:t> j </a:t>
            </a:r>
            <a:r>
              <a:rPr lang="zh-CN" altLang="zh-CN" dirty="0" smtClean="0">
                <a:solidFill>
                  <a:srgbClr val="C00000"/>
                </a:solidFill>
              </a:rPr>
              <a:t>碰头</a:t>
            </a:r>
            <a:r>
              <a:rPr lang="zh-CN" altLang="zh-CN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j=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zh-CN" dirty="0">
                <a:solidFill>
                  <a:srgbClr val="C00000"/>
                </a:solidFill>
              </a:rPr>
              <a:t>）为止</a:t>
            </a:r>
            <a:r>
              <a:rPr lang="zh-CN" altLang="zh-CN" dirty="0" smtClean="0">
                <a:solidFill>
                  <a:srgbClr val="C00000"/>
                </a:solidFill>
              </a:rPr>
              <a:t>。</a:t>
            </a:r>
            <a:endParaRPr lang="zh-CN" altLang="zh-CN" dirty="0">
              <a:solidFill>
                <a:srgbClr val="C00000"/>
              </a:solidFill>
            </a:endParaRP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1587552"/>
              </p:ext>
            </p:extLst>
          </p:nvPr>
        </p:nvGraphicFramePr>
        <p:xfrm>
          <a:off x="914703" y="1488556"/>
          <a:ext cx="10540104" cy="1286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9278"/>
                <a:gridCol w="937820"/>
                <a:gridCol w="1053549"/>
                <a:gridCol w="1055087"/>
                <a:gridCol w="1053549"/>
                <a:gridCol w="1046154"/>
                <a:gridCol w="1062482"/>
                <a:gridCol w="1053549"/>
                <a:gridCol w="1053549"/>
                <a:gridCol w="1055087"/>
              </a:tblGrid>
              <a:tr h="829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=6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6575628"/>
              </p:ext>
            </p:extLst>
          </p:nvPr>
        </p:nvGraphicFramePr>
        <p:xfrm>
          <a:off x="950140" y="3384768"/>
          <a:ext cx="10540104" cy="1123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9278"/>
                <a:gridCol w="937820"/>
                <a:gridCol w="1053549"/>
                <a:gridCol w="1055087"/>
                <a:gridCol w="852154"/>
                <a:gridCol w="1509823"/>
                <a:gridCol w="800208"/>
                <a:gridCol w="1053549"/>
                <a:gridCol w="1053549"/>
                <a:gridCol w="1055087"/>
              </a:tblGrid>
              <a:tr h="6662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altLang="zh-CN" sz="200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altLang="zh-CN" sz="200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=6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3119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6</a:t>
            </a:r>
            <a:r>
              <a:rPr lang="zh-CN" altLang="zh-CN" smtClean="0"/>
              <a:t>）</a:t>
            </a:r>
            <a:r>
              <a:rPr lang="zh-CN" altLang="en-US" smtClean="0"/>
              <a:t>以</a:t>
            </a:r>
            <a:r>
              <a:rPr lang="zh-CN" altLang="zh-CN" smtClean="0"/>
              <a:t>数</a:t>
            </a:r>
            <a:r>
              <a:rPr lang="en-US" altLang="zh-CN" smtClean="0"/>
              <a:t>6</a:t>
            </a:r>
            <a:r>
              <a:rPr lang="zh-CN" altLang="zh-CN" smtClean="0"/>
              <a:t>新位置为分界点，</a:t>
            </a:r>
            <a:r>
              <a:rPr lang="zh-CN" altLang="en-US" smtClean="0"/>
              <a:t>将数列</a:t>
            </a:r>
            <a:r>
              <a:rPr lang="zh-CN" altLang="zh-CN" smtClean="0"/>
              <a:t>拆分成</a:t>
            </a:r>
            <a:r>
              <a:rPr lang="en-US" altLang="zh-CN" smtClean="0"/>
              <a:t>2</a:t>
            </a:r>
            <a:r>
              <a:rPr lang="zh-CN" altLang="zh-CN"/>
              <a:t>个</a:t>
            </a:r>
            <a:r>
              <a:rPr lang="zh-CN" altLang="zh-CN" smtClean="0"/>
              <a:t>序列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左边序列是</a:t>
            </a:r>
            <a:r>
              <a:rPr lang="zh-CN" altLang="en-US" smtClean="0"/>
              <a:t>“</a:t>
            </a:r>
            <a:r>
              <a:rPr lang="en-US" altLang="zh-CN" smtClean="0"/>
              <a:t>3</a:t>
            </a:r>
            <a:r>
              <a:rPr lang="zh-CN" altLang="zh-CN"/>
              <a:t>，</a:t>
            </a:r>
            <a:r>
              <a:rPr lang="en-US" altLang="zh-CN"/>
              <a:t>1</a:t>
            </a:r>
            <a:r>
              <a:rPr lang="zh-CN" altLang="zh-CN"/>
              <a:t>，</a:t>
            </a:r>
            <a:r>
              <a:rPr lang="en-US" altLang="zh-CN"/>
              <a:t>2</a:t>
            </a:r>
            <a:r>
              <a:rPr lang="zh-CN" altLang="zh-CN"/>
              <a:t>，</a:t>
            </a:r>
            <a:r>
              <a:rPr lang="en-US" altLang="zh-CN"/>
              <a:t>5</a:t>
            </a:r>
            <a:r>
              <a:rPr lang="zh-CN" altLang="zh-CN"/>
              <a:t>，</a:t>
            </a:r>
            <a:r>
              <a:rPr lang="en-US" altLang="zh-CN" smtClean="0"/>
              <a:t>4</a:t>
            </a:r>
            <a:r>
              <a:rPr lang="zh-CN" altLang="en-US" smtClean="0"/>
              <a:t>”；</a:t>
            </a:r>
            <a:endParaRPr lang="en-US" altLang="zh-CN" smtClean="0"/>
          </a:p>
          <a:p>
            <a:pPr marL="0" lvl="1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右边序列是</a:t>
            </a:r>
            <a:r>
              <a:rPr lang="zh-CN" altLang="en-US" smtClean="0"/>
              <a:t>“</a:t>
            </a:r>
            <a:r>
              <a:rPr lang="en-US" altLang="zh-CN" smtClean="0"/>
              <a:t>9</a:t>
            </a:r>
            <a:r>
              <a:rPr lang="zh-CN" altLang="zh-CN"/>
              <a:t>，</a:t>
            </a:r>
            <a:r>
              <a:rPr lang="en-US" altLang="zh-CN"/>
              <a:t>7</a:t>
            </a:r>
            <a:r>
              <a:rPr lang="zh-CN" altLang="zh-CN"/>
              <a:t>，</a:t>
            </a:r>
            <a:r>
              <a:rPr lang="en-US" altLang="zh-CN"/>
              <a:t>10</a:t>
            </a:r>
            <a:r>
              <a:rPr lang="zh-CN" altLang="zh-CN"/>
              <a:t>，</a:t>
            </a:r>
            <a:r>
              <a:rPr lang="en-US" altLang="zh-CN" smtClean="0"/>
              <a:t>8</a:t>
            </a:r>
            <a:r>
              <a:rPr lang="zh-CN" altLang="en-US" smtClean="0"/>
              <a:t>：；</a:t>
            </a:r>
            <a:endParaRPr lang="en-US" altLang="zh-CN" smtClean="0"/>
          </a:p>
          <a:p>
            <a:pPr marL="0" lvl="1" indent="0">
              <a:buNone/>
            </a:pPr>
            <a:r>
              <a:rPr lang="zh-CN" altLang="en-US" smtClean="0"/>
              <a:t>          按照步骤</a:t>
            </a:r>
            <a:r>
              <a:rPr lang="en-US" altLang="zh-CN" smtClean="0"/>
              <a:t>2-</a:t>
            </a:r>
            <a:r>
              <a:rPr lang="zh-CN" altLang="en-US" smtClean="0"/>
              <a:t>步骤</a:t>
            </a:r>
            <a:r>
              <a:rPr lang="en-US" altLang="zh-CN" smtClean="0"/>
              <a:t>5</a:t>
            </a:r>
            <a:r>
              <a:rPr lang="zh-CN" altLang="en-US" smtClean="0"/>
              <a:t>的</a:t>
            </a:r>
            <a:r>
              <a:rPr lang="zh-CN" altLang="zh-CN" smtClean="0"/>
              <a:t>方法</a:t>
            </a:r>
            <a:r>
              <a:rPr lang="zh-CN" altLang="zh-CN"/>
              <a:t>，分别</a:t>
            </a:r>
            <a:r>
              <a:rPr lang="zh-CN" altLang="zh-CN" smtClean="0"/>
              <a:t>处理</a:t>
            </a:r>
            <a:r>
              <a:rPr lang="zh-CN" altLang="en-US" smtClean="0"/>
              <a:t>以上</a:t>
            </a:r>
            <a:r>
              <a:rPr lang="zh-CN" altLang="zh-CN" smtClean="0"/>
              <a:t>序列。</a:t>
            </a:r>
            <a:endParaRPr lang="en-US" altLang="zh-CN" smtClean="0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r>
              <a:rPr lang="zh-CN" altLang="zh-CN"/>
              <a:t>（</a:t>
            </a:r>
            <a:r>
              <a:rPr lang="en-US" altLang="zh-CN"/>
              <a:t>7</a:t>
            </a:r>
            <a:r>
              <a:rPr lang="zh-CN" altLang="zh-CN"/>
              <a:t>）</a:t>
            </a:r>
            <a:r>
              <a:rPr lang="zh-CN" altLang="zh-CN" smtClean="0"/>
              <a:t>左序列</a:t>
            </a:r>
            <a:r>
              <a:rPr lang="zh-CN" altLang="en-US" smtClean="0"/>
              <a:t>“</a:t>
            </a:r>
            <a:r>
              <a:rPr lang="en-US" altLang="zh-CN" smtClean="0"/>
              <a:t>3</a:t>
            </a:r>
            <a:r>
              <a:rPr lang="zh-CN" altLang="zh-CN"/>
              <a:t>，</a:t>
            </a:r>
            <a:r>
              <a:rPr lang="en-US" altLang="zh-CN"/>
              <a:t>1</a:t>
            </a:r>
            <a:r>
              <a:rPr lang="zh-CN" altLang="zh-CN"/>
              <a:t>，</a:t>
            </a:r>
            <a:r>
              <a:rPr lang="en-US" altLang="zh-CN"/>
              <a:t>2</a:t>
            </a:r>
            <a:r>
              <a:rPr lang="zh-CN" altLang="zh-CN"/>
              <a:t>，</a:t>
            </a:r>
            <a:r>
              <a:rPr lang="en-US" altLang="zh-CN"/>
              <a:t>5</a:t>
            </a:r>
            <a:r>
              <a:rPr lang="zh-CN" altLang="zh-CN"/>
              <a:t>，</a:t>
            </a:r>
            <a:r>
              <a:rPr lang="en-US" altLang="zh-CN" smtClean="0"/>
              <a:t>4</a:t>
            </a:r>
            <a:r>
              <a:rPr lang="zh-CN" altLang="en-US" smtClean="0"/>
              <a:t>”中，</a:t>
            </a:r>
            <a:r>
              <a:rPr lang="zh-CN" altLang="zh-CN" smtClean="0"/>
              <a:t>以</a:t>
            </a:r>
            <a:r>
              <a:rPr lang="en-US" altLang="zh-CN"/>
              <a:t>3</a:t>
            </a:r>
            <a:r>
              <a:rPr lang="zh-CN" altLang="zh-CN"/>
              <a:t>为基准</a:t>
            </a:r>
            <a:r>
              <a:rPr lang="zh-CN" altLang="zh-CN" smtClean="0"/>
              <a:t>数</a:t>
            </a:r>
            <a:r>
              <a:rPr lang="zh-CN" altLang="en-US" smtClean="0"/>
              <a:t>进行排序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endParaRPr lang="en-US" altLang="zh-CN" smtClean="0"/>
          </a:p>
          <a:p>
            <a:pPr marL="0" lvl="1" indent="0">
              <a:buNone/>
            </a:pPr>
            <a:endParaRPr lang="en-US" altLang="zh-CN"/>
          </a:p>
          <a:p>
            <a:pPr marL="0" lvl="1" indent="0">
              <a:buNone/>
            </a:pPr>
            <a:r>
              <a:rPr lang="zh-CN" altLang="en-US" smtClean="0"/>
              <a:t>           。。。。。。。</a:t>
            </a:r>
            <a:endParaRPr lang="zh-CN" altLang="zh-CN"/>
          </a:p>
          <a:p>
            <a:pPr marL="0" lvl="1" indent="0">
              <a:buNone/>
            </a:pP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5573890"/>
              </p:ext>
            </p:extLst>
          </p:nvPr>
        </p:nvGraphicFramePr>
        <p:xfrm>
          <a:off x="1194258" y="3040083"/>
          <a:ext cx="7247992" cy="79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2824"/>
                <a:gridCol w="1275405"/>
                <a:gridCol w="1277179"/>
                <a:gridCol w="1275405"/>
                <a:gridCol w="1277179"/>
              </a:tblGrid>
              <a:tr h="380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 </a:t>
                      </a: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j=5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003399"/>
                    </a:solidFill>
                  </a:tcPr>
                </a:tc>
              </a:tr>
              <a:tr h="417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4-25</a:t>
            </a:r>
            <a:r>
              <a:rPr lang="zh-CN" altLang="zh-CN" dirty="0" smtClean="0"/>
              <a:t>】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快速排序处理过程</a:t>
            </a:r>
            <a:r>
              <a:rPr lang="zh-CN" altLang="en-US" dirty="0" smtClean="0"/>
              <a:t>如表</a:t>
            </a:r>
            <a:r>
              <a:rPr lang="en-US" altLang="zh-CN" dirty="0" smtClean="0"/>
              <a:t>4-5</a:t>
            </a:r>
            <a:r>
              <a:rPr lang="zh-CN" altLang="en-US" dirty="0" smtClean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69306388"/>
              </p:ext>
            </p:extLst>
          </p:nvPr>
        </p:nvGraphicFramePr>
        <p:xfrm>
          <a:off x="0" y="1137690"/>
          <a:ext cx="12280604" cy="5720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3547"/>
                <a:gridCol w="731811"/>
                <a:gridCol w="731811"/>
                <a:gridCol w="733280"/>
                <a:gridCol w="733280"/>
                <a:gridCol w="734749"/>
                <a:gridCol w="733280"/>
                <a:gridCol w="733280"/>
                <a:gridCol w="733280"/>
                <a:gridCol w="740628"/>
                <a:gridCol w="742097"/>
                <a:gridCol w="3369561"/>
              </a:tblGrid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循环状态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排序元素列表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初始状态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初始序列，以</a:t>
                      </a: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为基准数， 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基准数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归位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</a:t>
                      </a:r>
                      <a:r>
                        <a:rPr lang="en-US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位，无需排序</a:t>
                      </a:r>
                    </a:p>
                  </a:txBody>
                  <a:tcPr marL="68580" marR="68580" marT="0" marB="0"/>
                </a:tc>
              </a:tr>
              <a:tr h="31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循环结束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20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排序完成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en-US" dirty="0" smtClean="0"/>
              <a:t>案例</a:t>
            </a:r>
            <a:r>
              <a:rPr lang="zh-CN" altLang="zh-CN" dirty="0" smtClean="0"/>
              <a:t>】快速排序</a:t>
            </a:r>
            <a:r>
              <a:rPr lang="zh-CN" altLang="en-US" dirty="0" smtClean="0"/>
              <a:t>动画演示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4485" y="1361519"/>
            <a:ext cx="5668420" cy="37952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627878" y="1361519"/>
            <a:ext cx="4604070" cy="35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582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en-US" altLang="zh-CN" b="1" smtClean="0"/>
              <a:t>快速排序</a:t>
            </a:r>
            <a:r>
              <a:rPr lang="zh-CN" altLang="zh-CN" b="1"/>
              <a:t>算法思想</a:t>
            </a:r>
            <a:endParaRPr lang="zh-CN" altLang="zh-CN"/>
          </a:p>
          <a:p>
            <a:pPr marL="360000" lvl="2" indent="0">
              <a:buNone/>
            </a:pPr>
            <a:endParaRPr lang="en-US" altLang="zh-CN" sz="1000" smtClean="0"/>
          </a:p>
          <a:p>
            <a:pPr marL="360000" lvl="2" indent="0">
              <a:buNone/>
            </a:pPr>
            <a:r>
              <a:rPr lang="zh-CN" altLang="zh-CN" smtClean="0"/>
              <a:t>（</a:t>
            </a:r>
            <a:r>
              <a:rPr lang="en-US" altLang="zh-CN"/>
              <a:t>1</a:t>
            </a:r>
            <a:r>
              <a:rPr lang="zh-CN" altLang="zh-CN" smtClean="0"/>
              <a:t>）从</a:t>
            </a:r>
            <a:r>
              <a:rPr lang="zh-CN" altLang="zh-CN"/>
              <a:t>列表中取出一个元素作为“</a:t>
            </a:r>
            <a:r>
              <a:rPr lang="zh-CN" altLang="zh-CN" b="1">
                <a:solidFill>
                  <a:srgbClr val="C00000"/>
                </a:solidFill>
              </a:rPr>
              <a:t>基准数</a:t>
            </a:r>
            <a:r>
              <a:rPr lang="zh-CN" altLang="zh-CN"/>
              <a:t>”。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2</a:t>
            </a:r>
            <a:r>
              <a:rPr lang="zh-CN" altLang="zh-CN" smtClean="0"/>
              <a:t>）比</a:t>
            </a:r>
            <a:r>
              <a:rPr lang="zh-CN" altLang="zh-CN"/>
              <a:t>基准数大的元素放到它的</a:t>
            </a:r>
            <a:r>
              <a:rPr lang="zh-CN" altLang="zh-CN" smtClean="0"/>
              <a:t>右边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小于</a:t>
            </a:r>
            <a:r>
              <a:rPr lang="zh-CN" altLang="zh-CN"/>
              <a:t>基准数的元素放到它的</a:t>
            </a:r>
            <a:r>
              <a:rPr lang="zh-CN" altLang="zh-CN" smtClean="0"/>
              <a:t>左边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相同</a:t>
            </a:r>
            <a:r>
              <a:rPr lang="zh-CN" altLang="zh-CN"/>
              <a:t>的数可以放在任一边</a:t>
            </a:r>
            <a:r>
              <a:rPr lang="zh-CN" altLang="zh-CN" smtClean="0"/>
              <a:t>。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</a:t>
            </a:r>
            <a:r>
              <a:rPr lang="zh-CN" altLang="zh-CN" smtClean="0"/>
              <a:t>退出</a:t>
            </a:r>
            <a:r>
              <a:rPr lang="zh-CN" altLang="zh-CN"/>
              <a:t>分区后，基准数处于列表中间位置</a:t>
            </a:r>
            <a:r>
              <a:rPr lang="zh-CN" altLang="zh-CN" smtClean="0"/>
              <a:t>。</a:t>
            </a:r>
            <a:endParaRPr lang="zh-CN" altLang="zh-CN"/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3</a:t>
            </a:r>
            <a:r>
              <a:rPr lang="zh-CN" altLang="zh-CN"/>
              <a:t>）利用递归算法对小于基准数的元素</a:t>
            </a:r>
            <a:r>
              <a:rPr lang="zh-CN" altLang="zh-CN" smtClean="0"/>
              <a:t>排序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然后</a:t>
            </a:r>
            <a:r>
              <a:rPr lang="zh-CN" altLang="zh-CN"/>
              <a:t>对大于基准数的元素排序。</a:t>
            </a:r>
          </a:p>
          <a:p>
            <a:pPr marL="360000" lvl="2" indent="0">
              <a:buNone/>
            </a:pPr>
            <a:r>
              <a:rPr lang="zh-CN" altLang="zh-CN"/>
              <a:t>（</a:t>
            </a:r>
            <a:r>
              <a:rPr lang="en-US" altLang="zh-CN"/>
              <a:t>4</a:t>
            </a:r>
            <a:r>
              <a:rPr lang="zh-CN" altLang="zh-CN"/>
              <a:t>）递归结束条件是列表长度小于等于</a:t>
            </a:r>
            <a:r>
              <a:rPr lang="en-US" altLang="zh-CN" smtClean="0"/>
              <a:t>1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 smtClean="0"/>
              <a:t>          </a:t>
            </a:r>
            <a:r>
              <a:rPr lang="zh-CN" altLang="zh-CN" smtClean="0"/>
              <a:t>当</a:t>
            </a:r>
            <a:r>
              <a:rPr lang="zh-CN" altLang="zh-CN"/>
              <a:t>列表长度</a:t>
            </a:r>
            <a:r>
              <a:rPr lang="en-US" altLang="zh-CN"/>
              <a:t>=0</a:t>
            </a:r>
            <a:r>
              <a:rPr lang="zh-CN" altLang="zh-CN"/>
              <a:t>或</a:t>
            </a:r>
            <a:r>
              <a:rPr lang="en-US" altLang="zh-CN"/>
              <a:t>1</a:t>
            </a:r>
            <a:r>
              <a:rPr lang="zh-CN" altLang="zh-CN"/>
              <a:t>时，排序完成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432698" y="594348"/>
            <a:ext cx="5759302" cy="626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4.1.2  </a:t>
            </a:r>
            <a:r>
              <a:rPr lang="zh-CN" altLang="en-US" smtClean="0"/>
              <a:t>算法的表示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用</a:t>
            </a:r>
            <a:r>
              <a:rPr lang="zh-CN" altLang="zh-CN" b="1" dirty="0"/>
              <a:t>伪代码表示算法</a:t>
            </a:r>
            <a:endParaRPr lang="zh-CN" altLang="zh-CN" dirty="0"/>
          </a:p>
          <a:p>
            <a:pPr lvl="1"/>
            <a:endParaRPr lang="en-US" altLang="zh-CN" sz="10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zh-CN" b="1" dirty="0" smtClean="0">
                <a:solidFill>
                  <a:srgbClr val="C00000"/>
                </a:solidFill>
              </a:rPr>
              <a:t>伪代码</a:t>
            </a:r>
            <a:r>
              <a:rPr lang="zh-CN" altLang="zh-CN" b="1" dirty="0">
                <a:solidFill>
                  <a:srgbClr val="C00000"/>
                </a:solidFill>
              </a:rPr>
              <a:t>是一种算法描述语言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C00000"/>
                </a:solidFill>
              </a:rPr>
              <a:t>伪代码</a:t>
            </a:r>
            <a:r>
              <a:rPr lang="zh-CN" altLang="en-US" dirty="0" smtClean="0">
                <a:solidFill>
                  <a:srgbClr val="C00000"/>
                </a:solidFill>
              </a:rPr>
              <a:t>没有标准</a:t>
            </a:r>
            <a:r>
              <a:rPr lang="zh-CN" altLang="en-US" dirty="0" smtClean="0"/>
              <a:t>，用</a:t>
            </a:r>
            <a:r>
              <a:rPr lang="zh-CN" altLang="zh-CN" dirty="0" smtClean="0"/>
              <a:t>类似自然语言</a:t>
            </a:r>
            <a:r>
              <a:rPr lang="zh-CN" altLang="en-US" dirty="0" smtClean="0"/>
              <a:t>的形式表达；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伪代码必须</a:t>
            </a:r>
            <a:r>
              <a:rPr lang="zh-CN" altLang="zh-CN" dirty="0" smtClean="0"/>
              <a:t>结构</a:t>
            </a:r>
            <a:r>
              <a:rPr lang="zh-CN" altLang="zh-CN" dirty="0"/>
              <a:t>清晰、代码简单、可读性</a:t>
            </a:r>
            <a:r>
              <a:rPr lang="zh-CN" altLang="zh-CN" dirty="0" smtClean="0"/>
              <a:t>好。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【例</a:t>
            </a:r>
            <a:r>
              <a:rPr lang="en-US" altLang="zh-CN" dirty="0"/>
              <a:t>4-2</a:t>
            </a:r>
            <a:r>
              <a:rPr lang="zh-CN" altLang="zh-CN" dirty="0" smtClean="0"/>
              <a:t>】用</a:t>
            </a:r>
            <a:r>
              <a:rPr lang="zh-CN" altLang="zh-CN" dirty="0"/>
              <a:t>伪代码描述：从键盘输入</a:t>
            </a:r>
            <a:r>
              <a:rPr lang="en-US" altLang="zh-CN" dirty="0"/>
              <a:t>3</a:t>
            </a:r>
            <a:r>
              <a:rPr lang="zh-CN" altLang="zh-CN" dirty="0"/>
              <a:t>个数，输出其中最大的数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5097746"/>
              </p:ext>
            </p:extLst>
          </p:nvPr>
        </p:nvGraphicFramePr>
        <p:xfrm>
          <a:off x="884354" y="3529415"/>
          <a:ext cx="10853988" cy="2339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726"/>
                <a:gridCol w="4065193"/>
                <a:gridCol w="5901069"/>
              </a:tblGrid>
              <a:tr h="233979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A&gt;B  then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 C&gt;Max  then  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←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Max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算法伪代码开始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输入变量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条件判断，如果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，则赋值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Max=A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否则将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赋值给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大于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，则赋值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Max=C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输出最大数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/* </a:t>
                      </a:r>
                      <a:r>
                        <a:rPr lang="zh-CN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算法伪代码结束</a:t>
                      </a:r>
                      <a:r>
                        <a:rPr lang="en-US" sz="20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*/</a:t>
                      </a:r>
                      <a:endParaRPr lang="zh-CN" sz="20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79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3</a:t>
            </a:r>
            <a:r>
              <a:rPr lang="zh-CN" altLang="en-US" b="1" smtClean="0"/>
              <a:t>、</a:t>
            </a:r>
            <a:r>
              <a:rPr lang="en-US" altLang="zh-CN" b="1" smtClean="0"/>
              <a:t>快速排序</a:t>
            </a:r>
            <a:r>
              <a:rPr lang="zh-CN" altLang="zh-CN" b="1"/>
              <a:t>算法分析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快速排序较</a:t>
            </a:r>
            <a:r>
              <a:rPr lang="zh-CN" altLang="zh-CN"/>
              <a:t>快</a:t>
            </a:r>
            <a:r>
              <a:rPr lang="zh-CN" altLang="zh-CN" smtClean="0"/>
              <a:t>，因为</a:t>
            </a:r>
            <a:r>
              <a:rPr lang="zh-CN" altLang="zh-CN">
                <a:solidFill>
                  <a:srgbClr val="C00000"/>
                </a:solidFill>
              </a:rPr>
              <a:t>每次交换是跳跃式的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快速</a:t>
            </a:r>
            <a:r>
              <a:rPr lang="zh-CN" altLang="zh-CN"/>
              <a:t>排序法因数据变化不定</a:t>
            </a:r>
            <a:r>
              <a:rPr lang="zh-CN" altLang="zh-CN" smtClean="0"/>
              <a:t>，属于不稳定排序</a:t>
            </a:r>
            <a:r>
              <a:rPr lang="zh-CN" altLang="zh-CN"/>
              <a:t>法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r>
              <a:rPr lang="zh-CN" altLang="zh-CN" smtClean="0"/>
              <a:t>最坏</a:t>
            </a:r>
            <a:r>
              <a:rPr lang="zh-CN" altLang="zh-CN"/>
              <a:t>情况下</a:t>
            </a:r>
            <a:r>
              <a:rPr lang="zh-CN" altLang="zh-CN" smtClean="0"/>
              <a:t>，可能</a:t>
            </a:r>
            <a:r>
              <a:rPr lang="zh-CN" altLang="zh-CN"/>
              <a:t>是</a:t>
            </a:r>
            <a:r>
              <a:rPr lang="zh-CN" altLang="zh-CN" smtClean="0"/>
              <a:t>相邻两</a:t>
            </a:r>
            <a:r>
              <a:rPr lang="zh-CN" altLang="zh-CN"/>
              <a:t>个数进行了</a:t>
            </a:r>
            <a:r>
              <a:rPr lang="zh-CN" altLang="zh-CN" smtClean="0"/>
              <a:t>交换</a:t>
            </a:r>
            <a:r>
              <a:rPr lang="zh-CN" altLang="en-US" smtClean="0"/>
              <a:t>；</a:t>
            </a:r>
            <a:endParaRPr lang="zh-CN" altLang="zh-CN"/>
          </a:p>
          <a:p>
            <a:pPr lvl="1"/>
            <a:r>
              <a:rPr lang="zh-CN" altLang="zh-CN" smtClean="0"/>
              <a:t>平均</a:t>
            </a:r>
            <a:r>
              <a:rPr lang="zh-CN" altLang="zh-CN"/>
              <a:t>状态下</a:t>
            </a:r>
            <a:r>
              <a:rPr lang="zh-CN" altLang="zh-CN" smtClean="0"/>
              <a:t>，时间</a:t>
            </a:r>
            <a:r>
              <a:rPr lang="zh-CN" altLang="zh-CN"/>
              <a:t>复杂度为</a:t>
            </a:r>
            <a:r>
              <a:rPr lang="en-US" altLang="zh-CN"/>
              <a:t>Ο(nlogn</a:t>
            </a:r>
            <a:r>
              <a:rPr lang="en-US" altLang="zh-CN" smtClean="0"/>
              <a:t>)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最坏</a:t>
            </a:r>
            <a:r>
              <a:rPr lang="zh-CN" altLang="zh-CN"/>
              <a:t>状态</a:t>
            </a:r>
            <a:r>
              <a:rPr lang="zh-CN" altLang="zh-CN" smtClean="0"/>
              <a:t>下</a:t>
            </a:r>
            <a:r>
              <a:rPr lang="zh-CN" altLang="en-US" smtClean="0"/>
              <a:t>，</a:t>
            </a:r>
            <a:r>
              <a:rPr lang="zh-CN" altLang="zh-CN" smtClean="0"/>
              <a:t>要</a:t>
            </a:r>
            <a:r>
              <a:rPr lang="zh-CN" altLang="zh-CN"/>
              <a:t>做</a:t>
            </a:r>
            <a:r>
              <a:rPr lang="en-US" altLang="zh-CN"/>
              <a:t>Ο(n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r>
              <a:rPr lang="zh-CN" altLang="zh-CN"/>
              <a:t>次</a:t>
            </a:r>
            <a:r>
              <a:rPr lang="zh-CN" altLang="zh-CN" smtClean="0"/>
              <a:t>比较</a:t>
            </a:r>
            <a:r>
              <a:rPr lang="zh-CN" altLang="en-US" sz="1800" smtClean="0"/>
              <a:t>（</a:t>
            </a:r>
            <a:r>
              <a:rPr lang="zh-CN" altLang="zh-CN" sz="1800" smtClean="0"/>
              <a:t>并不常见</a:t>
            </a:r>
            <a:r>
              <a:rPr lang="zh-CN" altLang="en-US" sz="1800" smtClean="0"/>
              <a:t>）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排序算法</a:t>
            </a:r>
            <a:r>
              <a:rPr lang="zh-CN" altLang="en-US"/>
              <a:t>的时间复杂度和空间复杂</a:t>
            </a:r>
            <a:r>
              <a:rPr lang="zh-CN" altLang="en-US" smtClean="0"/>
              <a:t>度。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164265"/>
            <a:ext cx="12192993" cy="56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757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 smtClean="0"/>
              <a:t>选择排序算法思想。</a:t>
            </a:r>
            <a:endParaRPr lang="en-US" altLang="zh-CN" smtClean="0"/>
          </a:p>
          <a:p>
            <a:pPr lvl="2"/>
            <a:endParaRPr lang="en-US" altLang="zh-CN" sz="1000" smtClean="0"/>
          </a:p>
          <a:p>
            <a:pPr lvl="2"/>
            <a:r>
              <a:rPr lang="zh-CN" altLang="en-US" smtClean="0"/>
              <a:t>在数列</a:t>
            </a:r>
            <a:r>
              <a:rPr lang="zh-CN" altLang="en-US"/>
              <a:t>中找到</a:t>
            </a:r>
            <a:r>
              <a:rPr lang="zh-CN" altLang="en-US" smtClean="0"/>
              <a:t>最小</a:t>
            </a:r>
            <a:r>
              <a:rPr lang="en-US" altLang="zh-CN" smtClean="0"/>
              <a:t>(or</a:t>
            </a:r>
            <a:r>
              <a:rPr lang="zh-CN" altLang="en-US" smtClean="0"/>
              <a:t>最大</a:t>
            </a:r>
            <a:r>
              <a:rPr lang="en-US" altLang="zh-CN"/>
              <a:t>)</a:t>
            </a:r>
            <a:r>
              <a:rPr lang="zh-CN" altLang="en-US" smtClean="0"/>
              <a:t>元素；</a:t>
            </a:r>
            <a:endParaRPr lang="en-US" altLang="zh-CN" smtClean="0"/>
          </a:p>
          <a:p>
            <a:pPr lvl="2"/>
            <a:r>
              <a:rPr lang="zh-CN" altLang="en-US" smtClean="0"/>
              <a:t>将</a:t>
            </a:r>
            <a:r>
              <a:rPr lang="zh-CN" altLang="en-US"/>
              <a:t>其存放到</a:t>
            </a:r>
            <a:r>
              <a:rPr lang="zh-CN" altLang="en-US" smtClean="0"/>
              <a:t>数列起始</a:t>
            </a:r>
            <a:r>
              <a:rPr lang="zh-CN" altLang="en-US"/>
              <a:t>位置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从未排序元素</a:t>
            </a:r>
            <a:r>
              <a:rPr lang="zh-CN" altLang="en-US"/>
              <a:t>中继续寻找</a:t>
            </a:r>
            <a:r>
              <a:rPr lang="zh-CN" altLang="en-US" smtClean="0"/>
              <a:t>最小元素；</a:t>
            </a:r>
            <a:endParaRPr lang="en-US" altLang="zh-CN" smtClean="0"/>
          </a:p>
          <a:p>
            <a:pPr lvl="2"/>
            <a:r>
              <a:rPr lang="zh-CN" altLang="en-US" smtClean="0"/>
              <a:t>然后</a:t>
            </a:r>
            <a:r>
              <a:rPr lang="zh-CN" altLang="en-US"/>
              <a:t>放到已排序序列的</a:t>
            </a:r>
            <a:r>
              <a:rPr lang="zh-CN" altLang="en-US" smtClean="0"/>
              <a:t>末尾；</a:t>
            </a:r>
            <a:endParaRPr lang="en-US" altLang="zh-CN" smtClean="0"/>
          </a:p>
          <a:p>
            <a:pPr lvl="2"/>
            <a:r>
              <a:rPr lang="zh-CN" altLang="en-US" smtClean="0"/>
              <a:t>以此类推</a:t>
            </a:r>
            <a:r>
              <a:rPr lang="zh-CN" altLang="en-US"/>
              <a:t>，直到所有</a:t>
            </a:r>
            <a:r>
              <a:rPr lang="zh-CN" altLang="en-US" smtClean="0"/>
              <a:t>元素排序</a:t>
            </a:r>
            <a:r>
              <a:rPr lang="zh-CN" altLang="en-US"/>
              <a:t>完毕。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30988" y="3183571"/>
            <a:ext cx="2821765" cy="2821765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28168" y="677058"/>
            <a:ext cx="6563832" cy="618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6225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30300" y="1339702"/>
            <a:ext cx="7461699" cy="55182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4.3.3  </a:t>
            </a:r>
            <a:r>
              <a:rPr lang="zh-CN" altLang="en-US" smtClean="0"/>
              <a:t>快速排序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CN" smtClean="0"/>
              <a:t>【</a:t>
            </a:r>
            <a:r>
              <a:rPr lang="zh-CN" altLang="en-US" smtClean="0"/>
              <a:t>扩展</a:t>
            </a:r>
            <a:r>
              <a:rPr lang="en-US" altLang="zh-CN" smtClean="0"/>
              <a:t>】</a:t>
            </a:r>
            <a:r>
              <a:rPr lang="zh-CN" altLang="en-US"/>
              <a:t>合并排序</a:t>
            </a:r>
            <a:r>
              <a:rPr lang="zh-CN" altLang="en-US" sz="1800" smtClean="0"/>
              <a:t>（归并排序）</a:t>
            </a:r>
            <a:r>
              <a:rPr lang="zh-CN" altLang="en-US" smtClean="0"/>
              <a:t>算法思想。</a:t>
            </a:r>
            <a:endParaRPr lang="en-US" altLang="zh-CN" smtClean="0"/>
          </a:p>
          <a:p>
            <a:pPr lvl="2"/>
            <a:endParaRPr lang="en-US" altLang="zh-CN" sz="1000" smtClean="0"/>
          </a:p>
          <a:p>
            <a:pPr lvl="2"/>
            <a:r>
              <a:rPr lang="zh-CN" altLang="en-US" smtClean="0"/>
              <a:t>将序列分为</a:t>
            </a:r>
            <a:r>
              <a:rPr lang="en-US" altLang="zh-CN" smtClean="0"/>
              <a:t>2</a:t>
            </a:r>
            <a:r>
              <a:rPr lang="zh-CN" altLang="en-US" smtClean="0"/>
              <a:t>个元素一组；</a:t>
            </a:r>
            <a:endParaRPr lang="en-US" altLang="zh-CN" smtClean="0"/>
          </a:p>
          <a:p>
            <a:pPr lvl="2"/>
            <a:r>
              <a:rPr lang="zh-CN" altLang="en-US"/>
              <a:t>对</a:t>
            </a:r>
            <a:r>
              <a:rPr lang="zh-CN" altLang="en-US" smtClean="0"/>
              <a:t>每组</a:t>
            </a:r>
            <a:r>
              <a:rPr lang="zh-CN" altLang="en-US"/>
              <a:t>进行</a:t>
            </a:r>
            <a:r>
              <a:rPr lang="zh-CN" altLang="en-US" smtClean="0"/>
              <a:t>排序；</a:t>
            </a:r>
            <a:endParaRPr lang="zh-CN" altLang="en-US"/>
          </a:p>
          <a:p>
            <a:pPr lvl="2"/>
            <a:r>
              <a:rPr lang="zh-CN" altLang="en-US" smtClean="0"/>
              <a:t>然后合并相邻</a:t>
            </a:r>
            <a:r>
              <a:rPr lang="en-US" altLang="zh-CN" smtClean="0"/>
              <a:t>2</a:t>
            </a:r>
            <a:r>
              <a:rPr lang="zh-CN" altLang="en-US" smtClean="0"/>
              <a:t>组；</a:t>
            </a:r>
            <a:endParaRPr lang="en-US" altLang="zh-CN" smtClean="0"/>
          </a:p>
          <a:p>
            <a:pPr lvl="2"/>
            <a:r>
              <a:rPr lang="zh-CN" altLang="en-US" smtClean="0"/>
              <a:t>再对</a:t>
            </a:r>
            <a:r>
              <a:rPr lang="zh-CN" altLang="en-US"/>
              <a:t>每组进行</a:t>
            </a:r>
            <a:r>
              <a:rPr lang="zh-CN" altLang="en-US" smtClean="0"/>
              <a:t>排序；</a:t>
            </a:r>
            <a:endParaRPr lang="en-US" altLang="zh-CN" smtClean="0"/>
          </a:p>
          <a:p>
            <a:pPr lvl="2"/>
            <a:r>
              <a:rPr lang="zh-CN" altLang="en-US" smtClean="0"/>
              <a:t>如此重复，只</a:t>
            </a:r>
            <a:r>
              <a:rPr lang="zh-CN" altLang="en-US"/>
              <a:t>到得到</a:t>
            </a:r>
            <a:r>
              <a:rPr lang="zh-CN" altLang="en-US" smtClean="0"/>
              <a:t>有序序列。</a:t>
            </a:r>
            <a:endParaRPr lang="en-US" altLang="zh-CN" sz="1200" smtClean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76078" y="3153736"/>
            <a:ext cx="2726070" cy="2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56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4265238553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顺序搜索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49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4.3.4  </a:t>
            </a:r>
            <a:r>
              <a:rPr lang="zh-CN" altLang="en-US" smtClean="0"/>
              <a:t>顺序搜索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顺序</a:t>
            </a:r>
            <a:r>
              <a:rPr lang="zh-CN" altLang="zh-CN" b="1"/>
              <a:t>搜索算法思想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顺序</a:t>
            </a:r>
            <a:r>
              <a:rPr lang="zh-CN" altLang="zh-CN"/>
              <a:t>搜索主要用于</a:t>
            </a:r>
            <a:r>
              <a:rPr lang="zh-CN" altLang="zh-CN">
                <a:solidFill>
                  <a:srgbClr val="C00000"/>
                </a:solidFill>
              </a:rPr>
              <a:t>无序列表</a:t>
            </a:r>
            <a:r>
              <a:rPr lang="zh-CN" altLang="zh-CN"/>
              <a:t>的搜索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/>
          </a:p>
          <a:p>
            <a:pPr lvl="1"/>
            <a:r>
              <a:rPr lang="zh-CN" altLang="zh-CN" smtClean="0"/>
              <a:t>算法思想：</a:t>
            </a:r>
            <a:endParaRPr lang="en-US" altLang="zh-CN" smtClean="0"/>
          </a:p>
          <a:p>
            <a:pPr lvl="2"/>
            <a:r>
              <a:rPr lang="zh-CN" altLang="zh-CN" smtClean="0"/>
              <a:t>从第</a:t>
            </a:r>
            <a:r>
              <a:rPr lang="en-US" altLang="zh-CN"/>
              <a:t>1</a:t>
            </a:r>
            <a:r>
              <a:rPr lang="zh-CN" altLang="zh-CN"/>
              <a:t>个元素开始，顺序扫描</a:t>
            </a:r>
            <a:r>
              <a:rPr lang="zh-CN" altLang="zh-CN" smtClean="0"/>
              <a:t>列表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将</a:t>
            </a:r>
            <a:r>
              <a:rPr lang="zh-CN" altLang="zh-CN"/>
              <a:t>关键字逐个与列表</a:t>
            </a:r>
            <a:r>
              <a:rPr lang="zh-CN" altLang="zh-CN" smtClean="0"/>
              <a:t>元素比较</a:t>
            </a:r>
            <a:r>
              <a:rPr lang="zh-CN" altLang="zh-CN"/>
              <a:t>，</a:t>
            </a:r>
            <a:r>
              <a:rPr lang="zh-CN" altLang="zh-CN" smtClean="0"/>
              <a:t>如果元素关键字</a:t>
            </a:r>
            <a:r>
              <a:rPr lang="zh-CN" altLang="zh-CN"/>
              <a:t>与搜索值相等，则查找成功</a:t>
            </a:r>
            <a:r>
              <a:rPr lang="zh-CN" altLang="zh-CN" smtClean="0"/>
              <a:t>；</a:t>
            </a:r>
            <a:endParaRPr lang="en-US" altLang="zh-CN" smtClean="0"/>
          </a:p>
          <a:p>
            <a:pPr lvl="2"/>
            <a:r>
              <a:rPr lang="zh-CN" altLang="en-US" smtClean="0"/>
              <a:t>如果</a:t>
            </a:r>
            <a:r>
              <a:rPr lang="zh-CN" altLang="zh-CN" smtClean="0"/>
              <a:t>到</a:t>
            </a:r>
            <a:r>
              <a:rPr lang="zh-CN" altLang="zh-CN"/>
              <a:t>最后一个</a:t>
            </a:r>
            <a:r>
              <a:rPr lang="zh-CN" altLang="zh-CN" smtClean="0"/>
              <a:t>元素</a:t>
            </a:r>
            <a:r>
              <a:rPr lang="zh-CN" altLang="en-US" smtClean="0"/>
              <a:t>，</a:t>
            </a:r>
            <a:r>
              <a:rPr lang="zh-CN" altLang="zh-CN" smtClean="0"/>
              <a:t>关键字</a:t>
            </a:r>
            <a:r>
              <a:rPr lang="zh-CN" altLang="zh-CN"/>
              <a:t>和给定值都不</a:t>
            </a:r>
            <a:r>
              <a:rPr lang="zh-CN" altLang="zh-CN" smtClean="0"/>
              <a:t>相等，表明查找</a:t>
            </a:r>
            <a:r>
              <a:rPr lang="zh-CN" altLang="zh-CN"/>
              <a:t>失败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2"/>
            <a:endParaRPr lang="zh-CN" altLang="zh-CN"/>
          </a:p>
          <a:p>
            <a:pPr lvl="1"/>
            <a:r>
              <a:rPr lang="zh-CN" altLang="zh-CN" smtClean="0"/>
              <a:t>平均</a:t>
            </a:r>
            <a:r>
              <a:rPr lang="zh-CN" altLang="zh-CN"/>
              <a:t>复杂度</a:t>
            </a:r>
            <a:r>
              <a:rPr lang="zh-CN" altLang="zh-CN" smtClean="0"/>
              <a:t>为</a:t>
            </a:r>
            <a:r>
              <a:rPr lang="zh-CN" altLang="en-US" smtClean="0"/>
              <a:t>：</a:t>
            </a:r>
            <a:r>
              <a:rPr lang="en-US" altLang="zh-CN" smtClean="0"/>
              <a:t>Ο(n/2)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最坏</a:t>
            </a:r>
            <a:r>
              <a:rPr lang="zh-CN" altLang="zh-CN"/>
              <a:t>状态下的复杂度</a:t>
            </a:r>
            <a:r>
              <a:rPr lang="zh-CN" altLang="zh-CN" smtClean="0"/>
              <a:t>为</a:t>
            </a:r>
            <a:r>
              <a:rPr lang="zh-CN" altLang="en-US" smtClean="0"/>
              <a:t>：</a:t>
            </a:r>
            <a:r>
              <a:rPr lang="en-US" altLang="zh-CN" smtClean="0"/>
              <a:t>Ο(n</a:t>
            </a:r>
            <a:r>
              <a:rPr lang="en-US" altLang="zh-CN"/>
              <a:t>)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zh-CN" smtClean="0"/>
              <a:t>优点</a:t>
            </a:r>
            <a:r>
              <a:rPr lang="zh-CN" altLang="en-US" smtClean="0"/>
              <a:t>：</a:t>
            </a:r>
            <a:r>
              <a:rPr lang="zh-CN" altLang="zh-CN" smtClean="0"/>
              <a:t>算法</a:t>
            </a:r>
            <a:r>
              <a:rPr lang="zh-CN" altLang="zh-CN"/>
              <a:t>简单</a:t>
            </a:r>
            <a:r>
              <a:rPr lang="zh-CN" altLang="zh-CN" smtClean="0"/>
              <a:t>，对</a:t>
            </a:r>
            <a:r>
              <a:rPr lang="zh-CN" altLang="zh-CN"/>
              <a:t>列表的结构无任何</a:t>
            </a:r>
            <a:r>
              <a:rPr lang="zh-CN" altLang="zh-CN" smtClean="0"/>
              <a:t>要求。</a:t>
            </a:r>
            <a:endParaRPr lang="en-US" altLang="zh-CN" smtClean="0"/>
          </a:p>
          <a:p>
            <a:pPr lvl="1"/>
            <a:r>
              <a:rPr lang="zh-CN" altLang="zh-CN" smtClean="0"/>
              <a:t>缺点</a:t>
            </a:r>
            <a:r>
              <a:rPr lang="zh-CN" altLang="en-US" smtClean="0"/>
              <a:t>：</a:t>
            </a:r>
            <a:r>
              <a:rPr lang="zh-CN" altLang="zh-CN" smtClean="0"/>
              <a:t>查找</a:t>
            </a:r>
            <a:r>
              <a:rPr lang="zh-CN" altLang="zh-CN"/>
              <a:t>效率</a:t>
            </a:r>
            <a:r>
              <a:rPr lang="zh-CN" altLang="zh-CN" smtClean="0"/>
              <a:t>低。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91448" y="4548248"/>
            <a:ext cx="4686795" cy="1045029"/>
          </a:xfrm>
          <a:prstGeom prst="rect">
            <a:avLst/>
          </a:prstGeom>
          <a:solidFill>
            <a:srgbClr val="00339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如果还没有想清楚，就用蛮力算法吧。 </a:t>
            </a:r>
          </a:p>
          <a:p>
            <a:pPr algn="ctr"/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Ken Thompson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，贝尔实验室</a:t>
            </a:r>
          </a:p>
        </p:txBody>
      </p:sp>
    </p:spTree>
    <p:extLst>
      <p:ext uri="{BB962C8B-B14F-4D97-AF65-F5344CB8AC3E}">
        <p14:creationId xmlns:p14="http://schemas.microsoft.com/office/powerpoint/2010/main" xmlns="" val="3705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4.3.4  </a:t>
            </a:r>
            <a:r>
              <a:rPr lang="zh-CN" altLang="en-US" smtClean="0"/>
              <a:t>顺序搜索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并行</a:t>
            </a:r>
            <a:r>
              <a:rPr lang="zh-CN" altLang="zh-CN" b="1"/>
              <a:t>顺序搜索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对无序数据搜索</a:t>
            </a:r>
            <a:r>
              <a:rPr lang="zh-CN" altLang="zh-CN"/>
              <a:t>时</a:t>
            </a:r>
            <a:r>
              <a:rPr lang="zh-CN" altLang="zh-CN" smtClean="0"/>
              <a:t>，需要</a:t>
            </a:r>
            <a:r>
              <a:rPr lang="zh-CN" altLang="zh-CN"/>
              <a:t>对整个无序表进行</a:t>
            </a:r>
            <a:r>
              <a:rPr lang="zh-CN" altLang="zh-CN" smtClean="0"/>
              <a:t>遍历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1"/>
            <a:r>
              <a:rPr lang="zh-CN" altLang="zh-CN" smtClean="0"/>
              <a:t>如果表规模</a:t>
            </a:r>
            <a:r>
              <a:rPr lang="zh-CN" altLang="zh-CN"/>
              <a:t>大</a:t>
            </a:r>
            <a:r>
              <a:rPr lang="zh-CN" altLang="zh-CN" smtClean="0"/>
              <a:t>很大，</a:t>
            </a:r>
            <a:r>
              <a:rPr lang="zh-CN" altLang="en-US" smtClean="0"/>
              <a:t>可以</a:t>
            </a:r>
            <a:r>
              <a:rPr lang="zh-CN" altLang="zh-CN" smtClean="0"/>
              <a:t>将</a:t>
            </a:r>
            <a:r>
              <a:rPr lang="zh-CN" altLang="zh-CN"/>
              <a:t>表搜索分解成多个</a:t>
            </a:r>
            <a:r>
              <a:rPr lang="zh-CN" altLang="zh-CN" smtClean="0"/>
              <a:t>任务</a:t>
            </a:r>
            <a:r>
              <a:rPr lang="zh-CN" altLang="en-US" smtClean="0"/>
              <a:t>，</a:t>
            </a:r>
            <a:r>
              <a:rPr lang="zh-CN" altLang="zh-CN" smtClean="0"/>
              <a:t>并行计算。</a:t>
            </a:r>
            <a:endParaRPr lang="en-US" altLang="zh-CN" smtClean="0"/>
          </a:p>
          <a:p>
            <a:pPr lvl="1"/>
            <a:endParaRPr lang="zh-CN" altLang="zh-CN"/>
          </a:p>
          <a:p>
            <a:pPr lvl="1"/>
            <a:r>
              <a:rPr lang="zh-CN" altLang="en-US" smtClean="0"/>
              <a:t>并行搜索指定数据算法：</a:t>
            </a:r>
            <a:endParaRPr lang="en-US" altLang="zh-CN" smtClean="0"/>
          </a:p>
          <a:p>
            <a:pPr lvl="2"/>
            <a:r>
              <a:rPr lang="zh-CN" altLang="zh-CN" smtClean="0"/>
              <a:t>将无序数据</a:t>
            </a:r>
            <a:r>
              <a:rPr lang="zh-CN" altLang="zh-CN"/>
              <a:t>集分成</a:t>
            </a:r>
            <a:r>
              <a:rPr lang="zh-CN" altLang="zh-CN" smtClean="0"/>
              <a:t>几</a:t>
            </a:r>
            <a:r>
              <a:rPr lang="zh-CN" altLang="en-US" smtClean="0"/>
              <a:t>个数据</a:t>
            </a:r>
            <a:r>
              <a:rPr lang="zh-CN" altLang="zh-CN" smtClean="0"/>
              <a:t>块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每个</a:t>
            </a:r>
            <a:r>
              <a:rPr lang="zh-CN" altLang="zh-CN"/>
              <a:t>线程搜索一块，几个线程</a:t>
            </a:r>
            <a:r>
              <a:rPr lang="zh-CN" altLang="zh-CN" smtClean="0"/>
              <a:t>并行搜索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当</a:t>
            </a:r>
            <a:r>
              <a:rPr lang="zh-CN" altLang="zh-CN"/>
              <a:t>一个线程搜索</a:t>
            </a:r>
            <a:r>
              <a:rPr lang="zh-CN" altLang="zh-CN" smtClean="0"/>
              <a:t>到指定</a:t>
            </a:r>
            <a:r>
              <a:rPr lang="zh-CN" altLang="zh-CN"/>
              <a:t>数据时，所有线程都中止搜索并退出。</a:t>
            </a:r>
          </a:p>
          <a:p>
            <a:pPr lvl="2"/>
            <a:endParaRPr lang="en-US" altLang="zh-CN" smtClean="0"/>
          </a:p>
          <a:p>
            <a:pPr lvl="1"/>
            <a:r>
              <a:rPr lang="zh-CN" altLang="en-US" smtClean="0"/>
              <a:t>并行搜索最大数算法：</a:t>
            </a:r>
            <a:endParaRPr lang="en-US" altLang="zh-CN"/>
          </a:p>
          <a:p>
            <a:pPr lvl="2"/>
            <a:r>
              <a:rPr lang="zh-CN" altLang="zh-CN"/>
              <a:t>将无序数据集分成几</a:t>
            </a:r>
            <a:r>
              <a:rPr lang="zh-CN" altLang="en-US"/>
              <a:t>个数据</a:t>
            </a:r>
            <a:r>
              <a:rPr lang="zh-CN" altLang="zh-CN"/>
              <a:t>块</a:t>
            </a:r>
            <a:r>
              <a:rPr lang="zh-CN" altLang="en-US"/>
              <a:t>；</a:t>
            </a:r>
            <a:endParaRPr lang="en-US" altLang="zh-CN"/>
          </a:p>
          <a:p>
            <a:pPr lvl="2"/>
            <a:r>
              <a:rPr lang="zh-CN" altLang="zh-CN" smtClean="0"/>
              <a:t>每个</a:t>
            </a:r>
            <a:r>
              <a:rPr lang="zh-CN" altLang="zh-CN"/>
              <a:t>线程搜索出</a:t>
            </a:r>
            <a:r>
              <a:rPr lang="zh-CN" altLang="zh-CN" smtClean="0"/>
              <a:t>各个</a:t>
            </a:r>
            <a:r>
              <a:rPr lang="zh-CN" altLang="en-US" smtClean="0"/>
              <a:t>数据</a:t>
            </a:r>
            <a:r>
              <a:rPr lang="zh-CN" altLang="zh-CN" smtClean="0"/>
              <a:t>块里</a:t>
            </a:r>
            <a:r>
              <a:rPr lang="zh-CN" altLang="en-US" smtClean="0"/>
              <a:t>的</a:t>
            </a:r>
            <a:r>
              <a:rPr lang="zh-CN" altLang="zh-CN" smtClean="0"/>
              <a:t>最</a:t>
            </a:r>
            <a:r>
              <a:rPr lang="zh-CN" altLang="zh-CN"/>
              <a:t>大数，</a:t>
            </a:r>
            <a:r>
              <a:rPr lang="zh-CN" altLang="zh-CN" smtClean="0"/>
              <a:t>并将</a:t>
            </a:r>
            <a:r>
              <a:rPr lang="zh-CN" altLang="zh-CN"/>
              <a:t>搜索结果</a:t>
            </a:r>
            <a:r>
              <a:rPr lang="zh-CN" altLang="zh-CN" smtClean="0"/>
              <a:t>写入</a:t>
            </a:r>
            <a:r>
              <a:rPr lang="zh-CN" altLang="en-US" smtClean="0"/>
              <a:t>临时</a:t>
            </a:r>
            <a:r>
              <a:rPr lang="zh-CN" altLang="zh-CN" smtClean="0"/>
              <a:t>表中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最后</a:t>
            </a:r>
            <a:r>
              <a:rPr lang="zh-CN" altLang="zh-CN"/>
              <a:t>将表中</a:t>
            </a:r>
            <a:r>
              <a:rPr lang="zh-CN" altLang="zh-CN" smtClean="0"/>
              <a:t>所有</a:t>
            </a:r>
            <a:r>
              <a:rPr lang="zh-CN" altLang="en-US" smtClean="0"/>
              <a:t>记录搜索</a:t>
            </a:r>
            <a:r>
              <a:rPr lang="zh-CN" altLang="zh-CN" smtClean="0"/>
              <a:t>一遍</a:t>
            </a:r>
            <a:r>
              <a:rPr lang="zh-CN" altLang="en-US" smtClean="0"/>
              <a:t>，</a:t>
            </a:r>
            <a:r>
              <a:rPr lang="zh-CN" altLang="zh-CN" smtClean="0"/>
              <a:t>就</a:t>
            </a:r>
            <a:r>
              <a:rPr lang="zh-CN" altLang="zh-CN"/>
              <a:t>可得到最大数。</a:t>
            </a:r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626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968429" y="4270839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mtClean="0"/>
              <a:t>               计算机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213273886"/>
              </p:ext>
            </p:extLst>
          </p:nvPr>
        </p:nvGraphicFramePr>
        <p:xfrm>
          <a:off x="0" y="679205"/>
          <a:ext cx="6946605" cy="5104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6634737" y="2066276"/>
            <a:ext cx="0" cy="35353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45369" y="2902745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59540" y="3843731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0053" y="470319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27649" y="5601643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262057" y="3473364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4.3.3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76228" y="4338140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4.3.4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顺序搜索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62057" y="5266717"/>
            <a:ext cx="4316818" cy="648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4.3.5  </a:t>
            </a: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二分查找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648907" y="2066276"/>
            <a:ext cx="659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65595" y="1821729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4.3.1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冒泡排序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65595" y="2647528"/>
            <a:ext cx="4316818" cy="648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4.3.2  </a:t>
            </a:r>
            <a:r>
              <a: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插入排序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581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</a:t>
            </a:r>
            <a:r>
              <a:rPr lang="zh-CN" altLang="en-US" smtClean="0"/>
              <a:t>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猜</a:t>
            </a:r>
            <a:r>
              <a:rPr lang="zh-CN" altLang="zh-CN" b="1"/>
              <a:t>数字游戏中的二分查找方法</a:t>
            </a:r>
            <a:endParaRPr lang="zh-CN" altLang="zh-CN"/>
          </a:p>
          <a:p>
            <a:pPr lvl="1"/>
            <a:endParaRPr lang="en-US" altLang="zh-CN" sz="1000" smtClean="0"/>
          </a:p>
          <a:p>
            <a:pPr lvl="1"/>
            <a:r>
              <a:rPr lang="zh-CN" altLang="zh-CN" smtClean="0"/>
              <a:t>猜数字游戏</a:t>
            </a:r>
            <a:r>
              <a:rPr lang="zh-CN" altLang="en-US" smtClean="0"/>
              <a:t>：</a:t>
            </a:r>
            <a:r>
              <a:rPr lang="en-US" altLang="zh-CN" smtClean="0"/>
              <a:t>A</a:t>
            </a:r>
            <a:r>
              <a:rPr lang="zh-CN" altLang="zh-CN" smtClean="0"/>
              <a:t>默念</a:t>
            </a:r>
            <a:r>
              <a:rPr lang="zh-CN" altLang="zh-CN"/>
              <a:t>一个</a:t>
            </a:r>
            <a:r>
              <a:rPr lang="en-US" altLang="zh-CN"/>
              <a:t>1</a:t>
            </a:r>
            <a:r>
              <a:rPr lang="zh-CN" altLang="zh-CN"/>
              <a:t>～</a:t>
            </a:r>
            <a:r>
              <a:rPr lang="en-US" altLang="zh-CN"/>
              <a:t>100</a:t>
            </a:r>
            <a:r>
              <a:rPr lang="zh-CN" altLang="zh-CN"/>
              <a:t>之间的数，</a:t>
            </a:r>
            <a:r>
              <a:rPr lang="en-US" altLang="zh-CN"/>
              <a:t>B</a:t>
            </a:r>
            <a:r>
              <a:rPr lang="zh-CN" altLang="zh-CN"/>
              <a:t>来</a:t>
            </a:r>
            <a:r>
              <a:rPr lang="zh-CN" altLang="zh-CN" smtClean="0"/>
              <a:t>猜</a:t>
            </a:r>
            <a:r>
              <a:rPr lang="zh-CN" altLang="en-US" smtClean="0"/>
              <a:t>。</a:t>
            </a:r>
            <a:r>
              <a:rPr lang="en-US" altLang="zh-CN" smtClean="0"/>
              <a:t>A</a:t>
            </a:r>
            <a:r>
              <a:rPr lang="zh-CN" altLang="zh-CN"/>
              <a:t>只回答“是”或“否”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B</a:t>
            </a:r>
            <a:r>
              <a:rPr lang="zh-CN" altLang="en-US" smtClean="0"/>
              <a:t>的</a:t>
            </a:r>
            <a:r>
              <a:rPr lang="zh-CN" altLang="zh-CN" smtClean="0"/>
              <a:t>策略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2"/>
            <a:r>
              <a:rPr lang="zh-CN" altLang="zh-CN" smtClean="0"/>
              <a:t>最</a:t>
            </a:r>
            <a:r>
              <a:rPr lang="zh-CN" altLang="zh-CN"/>
              <a:t>糟糕的</a:t>
            </a:r>
            <a:r>
              <a:rPr lang="zh-CN" altLang="zh-CN" smtClean="0"/>
              <a:t>策略：</a:t>
            </a:r>
            <a:r>
              <a:rPr lang="zh-CN" altLang="zh-CN"/>
              <a:t>是</a:t>
            </a:r>
            <a:r>
              <a:rPr lang="en-US" altLang="zh-CN"/>
              <a:t>1</a:t>
            </a:r>
            <a:r>
              <a:rPr lang="zh-CN" altLang="zh-CN"/>
              <a:t>吗</a:t>
            </a:r>
            <a:r>
              <a:rPr lang="zh-CN" altLang="zh-CN" smtClean="0"/>
              <a:t>？是</a:t>
            </a:r>
            <a:r>
              <a:rPr lang="en-US" altLang="zh-CN"/>
              <a:t>2</a:t>
            </a:r>
            <a:r>
              <a:rPr lang="zh-CN" altLang="zh-CN"/>
              <a:t>吗？</a:t>
            </a:r>
            <a:r>
              <a:rPr lang="zh-CN" altLang="zh-CN" smtClean="0"/>
              <a:t>…</a:t>
            </a:r>
            <a:r>
              <a:rPr lang="zh-CN" altLang="en-US" smtClean="0"/>
              <a:t>；</a:t>
            </a:r>
            <a:endParaRPr lang="en-US" altLang="zh-CN" smtClean="0"/>
          </a:p>
          <a:p>
            <a:pPr lvl="2"/>
            <a:r>
              <a:rPr lang="zh-CN" altLang="zh-CN" smtClean="0"/>
              <a:t>二</a:t>
            </a:r>
            <a:r>
              <a:rPr lang="zh-CN" altLang="zh-CN"/>
              <a:t>分</a:t>
            </a:r>
            <a:r>
              <a:rPr lang="zh-CN" altLang="zh-CN" smtClean="0"/>
              <a:t>猜测</a:t>
            </a:r>
            <a:r>
              <a:rPr lang="zh-CN" altLang="en-US" smtClean="0"/>
              <a:t>策略：</a:t>
            </a:r>
            <a:r>
              <a:rPr lang="en-US" altLang="zh-CN" smtClean="0"/>
              <a:t>B</a:t>
            </a:r>
            <a:r>
              <a:rPr lang="zh-CN" altLang="en-US" smtClean="0"/>
              <a:t>：数字</a:t>
            </a:r>
            <a:r>
              <a:rPr lang="zh-CN" altLang="zh-CN" smtClean="0"/>
              <a:t>位于</a:t>
            </a:r>
            <a:r>
              <a:rPr lang="en-US" altLang="zh-CN"/>
              <a:t>1</a:t>
            </a:r>
            <a:r>
              <a:rPr lang="zh-CN" altLang="zh-CN"/>
              <a:t>～</a:t>
            </a:r>
            <a:r>
              <a:rPr lang="en-US" altLang="zh-CN"/>
              <a:t>50</a:t>
            </a:r>
            <a:r>
              <a:rPr lang="zh-CN" altLang="zh-CN" smtClean="0"/>
              <a:t>之间</a:t>
            </a:r>
            <a:r>
              <a:rPr lang="zh-CN" altLang="en-US" smtClean="0"/>
              <a:t>吗？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 smtClean="0"/>
              <a:t>                                 A</a:t>
            </a:r>
            <a:r>
              <a:rPr lang="zh-CN" altLang="en-US" smtClean="0"/>
              <a:t>：是；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                        B</a:t>
            </a:r>
            <a:r>
              <a:rPr lang="zh-CN" altLang="en-US" smtClean="0"/>
              <a:t>：数字位于</a:t>
            </a:r>
            <a:r>
              <a:rPr lang="en-US" altLang="zh-CN" smtClean="0"/>
              <a:t>1~25</a:t>
            </a:r>
            <a:r>
              <a:rPr lang="zh-CN" altLang="zh-CN"/>
              <a:t>之间</a:t>
            </a:r>
            <a:r>
              <a:rPr lang="zh-CN" altLang="en-US"/>
              <a:t>吗？</a:t>
            </a:r>
            <a:endParaRPr lang="en-US" altLang="zh-CN"/>
          </a:p>
          <a:p>
            <a:pPr marL="360000" lvl="2" indent="0">
              <a:buNone/>
            </a:pPr>
            <a:r>
              <a:rPr lang="en-US" altLang="zh-CN"/>
              <a:t>                                 A</a:t>
            </a:r>
            <a:r>
              <a:rPr lang="zh-CN" altLang="en-US" smtClean="0"/>
              <a:t>：否；</a:t>
            </a:r>
            <a:endParaRPr lang="en-US" altLang="zh-CN" smtClean="0"/>
          </a:p>
          <a:p>
            <a:pPr marL="360000" lvl="2" indent="0">
              <a:buNone/>
            </a:pPr>
            <a:r>
              <a:rPr lang="en-US" altLang="zh-CN" smtClean="0"/>
              <a:t>                                 B</a:t>
            </a:r>
            <a:r>
              <a:rPr lang="zh-CN" altLang="en-US" smtClean="0"/>
              <a:t>：数字位于</a:t>
            </a:r>
            <a:r>
              <a:rPr lang="en-US" altLang="zh-CN" smtClean="0"/>
              <a:t>26~38</a:t>
            </a:r>
            <a:r>
              <a:rPr lang="zh-CN" altLang="zh-CN" smtClean="0"/>
              <a:t>之间</a:t>
            </a:r>
            <a:r>
              <a:rPr lang="zh-CN" altLang="en-US"/>
              <a:t>吗？</a:t>
            </a:r>
            <a:endParaRPr lang="en-US" altLang="zh-CN"/>
          </a:p>
          <a:p>
            <a:pPr marL="360000" lvl="2" indent="0">
              <a:buNone/>
            </a:pPr>
            <a:r>
              <a:rPr lang="en-US" altLang="zh-CN"/>
              <a:t>                                 </a:t>
            </a:r>
            <a:r>
              <a:rPr lang="zh-CN" altLang="en-US" smtClean="0"/>
              <a:t>。。。。。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2"/>
            <a:r>
              <a:rPr lang="zh-CN" altLang="en-US" smtClean="0"/>
              <a:t>二分查找（折半查找）一次</a:t>
            </a:r>
            <a:r>
              <a:rPr lang="zh-CN" altLang="zh-CN" smtClean="0"/>
              <a:t>就能排除一半</a:t>
            </a:r>
            <a:r>
              <a:rPr lang="zh-CN" altLang="zh-CN"/>
              <a:t>的可能性</a:t>
            </a:r>
            <a:r>
              <a:rPr lang="zh-CN" altLang="zh-CN" smtClean="0"/>
              <a:t>，</a:t>
            </a:r>
            <a:r>
              <a:rPr lang="zh-CN" altLang="en-US" smtClean="0"/>
              <a:t>所以</a:t>
            </a:r>
            <a:r>
              <a:rPr lang="zh-CN" altLang="zh-CN" smtClean="0"/>
              <a:t>能</a:t>
            </a:r>
            <a:r>
              <a:rPr lang="zh-CN" altLang="en-US" smtClean="0"/>
              <a:t>快速找到答案</a:t>
            </a:r>
            <a:r>
              <a:rPr lang="zh-CN" altLang="zh-CN" smtClean="0"/>
              <a:t>。</a:t>
            </a:r>
            <a:endParaRPr lang="zh-CN" altLang="zh-CN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4663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4.3.5  </a:t>
            </a:r>
            <a:r>
              <a:rPr lang="zh-CN" altLang="en-US"/>
              <a:t>二分查找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二</a:t>
            </a:r>
            <a:r>
              <a:rPr lang="zh-CN" altLang="zh-CN" b="1" dirty="0"/>
              <a:t>分查找算法分析案例</a:t>
            </a:r>
            <a:endParaRPr lang="zh-CN" altLang="zh-CN" dirty="0"/>
          </a:p>
          <a:p>
            <a:pPr marL="0" lvl="1" indent="0">
              <a:buNone/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dirty="0"/>
              <a:t>4-26</a:t>
            </a:r>
            <a:r>
              <a:rPr lang="zh-CN" altLang="zh-CN" dirty="0" smtClean="0"/>
              <a:t>】</a:t>
            </a:r>
            <a:r>
              <a:rPr lang="zh-CN" altLang="en-US" dirty="0" smtClean="0"/>
              <a:t>有序</a:t>
            </a:r>
            <a:r>
              <a:rPr lang="zh-CN" altLang="zh-CN" dirty="0" smtClean="0"/>
              <a:t>表为</a:t>
            </a:r>
            <a:r>
              <a:rPr lang="zh-CN" altLang="zh-CN" dirty="0"/>
              <a:t>：</a:t>
            </a:r>
            <a:r>
              <a:rPr lang="en-US" altLang="zh-CN" dirty="0"/>
              <a:t>{12</a:t>
            </a:r>
            <a:r>
              <a:rPr lang="zh-CN" altLang="zh-CN" dirty="0"/>
              <a:t>，</a:t>
            </a:r>
            <a:r>
              <a:rPr lang="en-US" altLang="zh-CN" dirty="0"/>
              <a:t>15</a:t>
            </a:r>
            <a:r>
              <a:rPr lang="zh-CN" altLang="zh-CN" dirty="0"/>
              <a:t>，</a:t>
            </a:r>
            <a:r>
              <a:rPr lang="en-US" altLang="zh-CN" dirty="0"/>
              <a:t>21</a:t>
            </a:r>
            <a:r>
              <a:rPr lang="zh-CN" altLang="zh-CN" dirty="0"/>
              <a:t>，</a:t>
            </a:r>
            <a:r>
              <a:rPr lang="en-US" altLang="zh-CN" dirty="0"/>
              <a:t>33</a:t>
            </a:r>
            <a:r>
              <a:rPr lang="zh-CN" altLang="zh-CN" dirty="0"/>
              <a:t>，</a:t>
            </a:r>
            <a:r>
              <a:rPr lang="en-US" altLang="zh-CN" dirty="0"/>
              <a:t>34</a:t>
            </a:r>
            <a:r>
              <a:rPr lang="zh-CN" altLang="zh-CN" dirty="0"/>
              <a:t>，</a:t>
            </a:r>
            <a:r>
              <a:rPr lang="en-US" altLang="zh-CN" dirty="0"/>
              <a:t>42</a:t>
            </a:r>
            <a:r>
              <a:rPr lang="zh-CN" altLang="zh-CN" dirty="0"/>
              <a:t>，</a:t>
            </a:r>
            <a:r>
              <a:rPr lang="en-US" altLang="zh-CN" dirty="0"/>
              <a:t>55</a:t>
            </a:r>
            <a:r>
              <a:rPr lang="zh-CN" altLang="zh-CN" dirty="0"/>
              <a:t>，</a:t>
            </a:r>
            <a:r>
              <a:rPr lang="en-US" altLang="zh-CN" dirty="0"/>
              <a:t>58</a:t>
            </a:r>
            <a:r>
              <a:rPr lang="zh-CN" altLang="zh-CN" dirty="0"/>
              <a:t>，</a:t>
            </a:r>
            <a:r>
              <a:rPr lang="en-US" altLang="zh-CN" dirty="0"/>
              <a:t>60</a:t>
            </a:r>
            <a:r>
              <a:rPr lang="zh-CN" altLang="zh-CN" dirty="0"/>
              <a:t>，</a:t>
            </a:r>
            <a:r>
              <a:rPr lang="en-US" altLang="zh-CN" dirty="0"/>
              <a:t>80}</a:t>
            </a:r>
            <a:r>
              <a:rPr lang="zh-CN" altLang="zh-CN" dirty="0" smtClean="0"/>
              <a:t>，查找</a:t>
            </a:r>
            <a:r>
              <a:rPr lang="zh-CN" altLang="zh-CN" dirty="0"/>
              <a:t>元素“</a:t>
            </a:r>
            <a:r>
              <a:rPr lang="en-US" altLang="zh-CN" dirty="0"/>
              <a:t>58</a:t>
            </a:r>
            <a:r>
              <a:rPr lang="zh-CN" altLang="zh-CN" dirty="0"/>
              <a:t>”</a:t>
            </a:r>
            <a:r>
              <a:rPr lang="zh-CN" altLang="zh-CN" dirty="0" smtClean="0"/>
              <a:t>，二</a:t>
            </a:r>
            <a:r>
              <a:rPr lang="zh-CN" altLang="zh-CN" dirty="0"/>
              <a:t>分查找</a:t>
            </a:r>
            <a:r>
              <a:rPr lang="zh-CN" altLang="zh-CN" dirty="0" smtClean="0"/>
              <a:t>算法工作过程如</a:t>
            </a:r>
            <a:r>
              <a:rPr lang="zh-CN" altLang="zh-CN" dirty="0"/>
              <a:t>图</a:t>
            </a:r>
            <a:r>
              <a:rPr lang="en-US" altLang="zh-CN" dirty="0"/>
              <a:t>4-10</a:t>
            </a:r>
            <a:r>
              <a:rPr lang="zh-CN" altLang="zh-CN" dirty="0"/>
              <a:t>所</a:t>
            </a:r>
            <a:r>
              <a:rPr lang="zh-CN" altLang="zh-CN" dirty="0" smtClean="0"/>
              <a:t>示。</a:t>
            </a:r>
            <a:endParaRPr lang="en-US" altLang="zh-CN" dirty="0" smtClean="0"/>
          </a:p>
          <a:p>
            <a:pPr marL="0" lvl="1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）第</a:t>
            </a:r>
            <a:r>
              <a:rPr lang="en-US" altLang="zh-CN" dirty="0"/>
              <a:t>1</a:t>
            </a:r>
            <a:r>
              <a:rPr lang="zh-CN" altLang="zh-CN" dirty="0"/>
              <a:t>次二分</a:t>
            </a:r>
            <a:endParaRPr lang="en-US" altLang="zh-CN" dirty="0"/>
          </a:p>
          <a:p>
            <a:pPr lvl="2"/>
            <a:r>
              <a:rPr lang="zh-CN" altLang="en-US" dirty="0"/>
              <a:t>设置左指针</a:t>
            </a:r>
            <a:r>
              <a:rPr lang="en-US" altLang="zh-CN" dirty="0"/>
              <a:t>low=1</a:t>
            </a:r>
            <a:r>
              <a:rPr lang="zh-CN" altLang="en-US" dirty="0"/>
              <a:t>，设置右指针</a:t>
            </a:r>
            <a:r>
              <a:rPr lang="en-US" altLang="zh-CN" dirty="0"/>
              <a:t>high=10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计算中位数</a:t>
            </a:r>
            <a:r>
              <a:rPr lang="en-US" altLang="zh-CN" dirty="0"/>
              <a:t>mid=</a:t>
            </a:r>
            <a:r>
              <a:rPr lang="zh-CN" altLang="zh-CN" dirty="0"/>
              <a:t>（</a:t>
            </a:r>
            <a:r>
              <a:rPr lang="en-US" altLang="zh-CN" dirty="0" err="1"/>
              <a:t>low+high</a:t>
            </a:r>
            <a:r>
              <a:rPr lang="zh-CN" altLang="zh-CN" dirty="0"/>
              <a:t>）</a:t>
            </a:r>
            <a:r>
              <a:rPr lang="en-US" altLang="zh-CN" dirty="0"/>
              <a:t>/2=</a:t>
            </a:r>
            <a:r>
              <a:rPr lang="zh-CN" altLang="zh-CN" dirty="0"/>
              <a:t>（</a:t>
            </a:r>
            <a:r>
              <a:rPr lang="en-US" altLang="zh-CN" dirty="0"/>
              <a:t>1+10</a:t>
            </a:r>
            <a:r>
              <a:rPr lang="zh-CN" altLang="zh-CN" dirty="0"/>
              <a:t>）</a:t>
            </a:r>
            <a:r>
              <a:rPr lang="en-US" altLang="zh-CN" dirty="0"/>
              <a:t>/2=5.5</a:t>
            </a:r>
            <a:r>
              <a:rPr lang="zh-CN" altLang="zh-C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 smtClean="0"/>
              <a:t>中位数</a:t>
            </a:r>
            <a:r>
              <a:rPr lang="en-US" altLang="zh-CN" dirty="0"/>
              <a:t>5.5</a:t>
            </a:r>
            <a:r>
              <a:rPr lang="zh-CN" altLang="zh-CN" dirty="0"/>
              <a:t>取整</a:t>
            </a:r>
            <a:r>
              <a:rPr lang="zh-CN" altLang="en-US" dirty="0"/>
              <a:t>为</a:t>
            </a:r>
            <a:r>
              <a:rPr lang="en-US" altLang="zh-CN" dirty="0"/>
              <a:t>5</a:t>
            </a:r>
            <a:r>
              <a:rPr lang="zh-CN" altLang="zh-CN" dirty="0"/>
              <a:t>，将</a:t>
            </a:r>
            <a:r>
              <a:rPr lang="en-US" altLang="zh-CN" dirty="0"/>
              <a:t>mid</a:t>
            </a:r>
            <a:r>
              <a:rPr lang="zh-CN" altLang="zh-CN" dirty="0"/>
              <a:t>指针移到第</a:t>
            </a:r>
            <a:r>
              <a:rPr lang="en-US" altLang="zh-CN" dirty="0"/>
              <a:t>5</a:t>
            </a:r>
            <a:r>
              <a:rPr lang="zh-CN" altLang="zh-CN" dirty="0"/>
              <a:t>个元素（</a:t>
            </a:r>
            <a:r>
              <a:rPr lang="en-US" altLang="zh-CN" dirty="0"/>
              <a:t>34</a:t>
            </a:r>
            <a:r>
              <a:rPr lang="zh-CN" altLang="zh-CN" dirty="0"/>
              <a:t>）；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zh-CN" dirty="0"/>
              <a:t>将第</a:t>
            </a:r>
            <a:r>
              <a:rPr lang="en-US" altLang="zh-CN" dirty="0"/>
              <a:t>5</a:t>
            </a:r>
            <a:r>
              <a:rPr lang="zh-CN" altLang="zh-CN" dirty="0"/>
              <a:t>个元素</a:t>
            </a:r>
            <a:r>
              <a:rPr lang="zh-CN" altLang="en-US" dirty="0"/>
              <a:t>（</a:t>
            </a:r>
            <a:r>
              <a:rPr lang="en-US" altLang="zh-CN" dirty="0"/>
              <a:t>34</a:t>
            </a:r>
            <a:r>
              <a:rPr lang="zh-CN" altLang="en-US" dirty="0"/>
              <a:t>）</a:t>
            </a:r>
            <a:r>
              <a:rPr lang="zh-CN" altLang="zh-CN" dirty="0"/>
              <a:t>与查找元素（</a:t>
            </a:r>
            <a:r>
              <a:rPr lang="en-US" altLang="zh-CN" dirty="0"/>
              <a:t>58</a:t>
            </a:r>
            <a:r>
              <a:rPr lang="zh-CN" altLang="zh-CN" dirty="0"/>
              <a:t>）比较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zh-CN" altLang="zh-CN" dirty="0"/>
              <a:t>由于</a:t>
            </a:r>
            <a:r>
              <a:rPr lang="en-US" altLang="zh-CN" dirty="0"/>
              <a:t>34&lt;58</a:t>
            </a:r>
            <a:r>
              <a:rPr lang="zh-CN" altLang="zh-CN" dirty="0"/>
              <a:t>，因此</a:t>
            </a:r>
            <a:r>
              <a:rPr lang="zh-CN" altLang="zh-CN" dirty="0" smtClean="0"/>
              <a:t>查找元素在</a:t>
            </a:r>
            <a:r>
              <a:rPr lang="zh-CN" altLang="zh-CN" dirty="0"/>
              <a:t>第</a:t>
            </a:r>
            <a:r>
              <a:rPr lang="en-US" altLang="zh-CN" dirty="0"/>
              <a:t>5</a:t>
            </a:r>
            <a:r>
              <a:rPr lang="zh-CN" altLang="zh-CN" dirty="0"/>
              <a:t>个元素之后</a:t>
            </a:r>
            <a:r>
              <a:rPr lang="zh-CN" altLang="en-US" dirty="0"/>
              <a:t>（列表右边）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7" name="AutoShape 2" descr="http://img4.imgtn.bdimg.com/it/u=3549377763,265431871&amp;fm=15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93691023"/>
              </p:ext>
            </p:extLst>
          </p:nvPr>
        </p:nvGraphicFramePr>
        <p:xfrm>
          <a:off x="563525" y="2629178"/>
          <a:ext cx="11305948" cy="890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413"/>
                <a:gridCol w="1138549"/>
                <a:gridCol w="958322"/>
                <a:gridCol w="1351509"/>
                <a:gridCol w="1103891"/>
                <a:gridCol w="955626"/>
                <a:gridCol w="954279"/>
                <a:gridCol w="955626"/>
                <a:gridCol w="955626"/>
                <a:gridCol w="1656107"/>
              </a:tblGrid>
              <a:tr h="395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946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4889950"/>
              </p:ext>
            </p:extLst>
          </p:nvPr>
        </p:nvGraphicFramePr>
        <p:xfrm>
          <a:off x="627317" y="4316206"/>
          <a:ext cx="11256340" cy="723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12"/>
                <a:gridCol w="928620"/>
                <a:gridCol w="1159050"/>
                <a:gridCol w="1043399"/>
                <a:gridCol w="1520456"/>
                <a:gridCol w="832204"/>
                <a:gridCol w="950092"/>
                <a:gridCol w="951433"/>
                <a:gridCol w="951433"/>
                <a:gridCol w="1648841"/>
              </a:tblGrid>
              <a:tr h="310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low=1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d=5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r>
                        <a:rPr lang="en-US" altLang="zh-CN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high=10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35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zh-CN" sz="2000" b="1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2455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20592</TotalTime>
  <Pages>0</Pages>
  <Words>12531</Words>
  <Characters>0</Characters>
  <Application>Microsoft Office PowerPoint</Application>
  <DocSecurity>0</DocSecurity>
  <PresentationFormat>自定义</PresentationFormat>
  <Lines>0</Lines>
  <Paragraphs>2467</Paragraphs>
  <Slides>165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165</vt:i4>
      </vt:variant>
    </vt:vector>
  </HeadingPairs>
  <TitlesOfParts>
    <vt:vector size="166" baseType="lpstr">
      <vt:lpstr>自定义设计方案</vt:lpstr>
      <vt:lpstr>Lecture 5  算法分析 </vt:lpstr>
      <vt:lpstr>4.1.1  算法的定义</vt:lpstr>
      <vt:lpstr>4.1.1  算法的定义</vt:lpstr>
      <vt:lpstr>4.1.1  算法的定义</vt:lpstr>
      <vt:lpstr>4.1.1  算法的定义</vt:lpstr>
      <vt:lpstr>4.1.1  算法的定义</vt:lpstr>
      <vt:lpstr>幻灯片 7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4.1.2  算法的表示</vt:lpstr>
      <vt:lpstr>幻灯片 18</vt:lpstr>
      <vt:lpstr>4.1.3  算法的评估</vt:lpstr>
      <vt:lpstr>4.1.3  算法的评估</vt:lpstr>
      <vt:lpstr>4.1.3  算法的评估</vt:lpstr>
      <vt:lpstr>幻灯片 22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4.1.4  算法复杂度</vt:lpstr>
      <vt:lpstr>幻灯片 34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4.2.1  递归算法思想</vt:lpstr>
      <vt:lpstr>幻灯片 49</vt:lpstr>
      <vt:lpstr>4.2.2  迭代算法思想</vt:lpstr>
      <vt:lpstr>4.2.2  迭代算法思想</vt:lpstr>
      <vt:lpstr>4.2.2  迭代算法思想</vt:lpstr>
      <vt:lpstr>4.2.2  迭代算法思想</vt:lpstr>
      <vt:lpstr>4.2.2  迭代算法思想</vt:lpstr>
      <vt:lpstr>4.2.2  迭代算法思想</vt:lpstr>
      <vt:lpstr>4.2.2  迭代算法思想</vt:lpstr>
      <vt:lpstr>幻灯片 57</vt:lpstr>
      <vt:lpstr>4.2.3  递归与迭代的区别</vt:lpstr>
      <vt:lpstr>4.2.3  递归与迭代的区别</vt:lpstr>
      <vt:lpstr>4.2.3  递归与迭代的区别</vt:lpstr>
      <vt:lpstr>4.2.3  递归与迭代的区别</vt:lpstr>
      <vt:lpstr>4.2.3  递归与迭代的区别</vt:lpstr>
      <vt:lpstr>幻灯片 63</vt:lpstr>
      <vt:lpstr>4.2.4  递归与迭代的应用</vt:lpstr>
      <vt:lpstr>4.2.4  递归与迭代的应用</vt:lpstr>
      <vt:lpstr>4.2.4  递归与迭代的应用</vt:lpstr>
      <vt:lpstr>幻灯片 67</vt:lpstr>
      <vt:lpstr>4.3.1  冒泡排序</vt:lpstr>
      <vt:lpstr>4.3.1  冒泡排序</vt:lpstr>
      <vt:lpstr>4.3.1  冒泡排序</vt:lpstr>
      <vt:lpstr>4.3.1  冒泡排序</vt:lpstr>
      <vt:lpstr>4.3.1  冒泡排序</vt:lpstr>
      <vt:lpstr>4.3.1  冒泡排序</vt:lpstr>
      <vt:lpstr>《计算机导论——计算思维和应用技术》</vt:lpstr>
      <vt:lpstr>4.3.2  插入排序</vt:lpstr>
      <vt:lpstr>4.3.2  插入排序</vt:lpstr>
      <vt:lpstr>4.3.2  插入排序</vt:lpstr>
      <vt:lpstr>4.3.2  插入排序</vt:lpstr>
      <vt:lpstr>4.3.2  插入排序</vt:lpstr>
      <vt:lpstr>4.3.2  插入排序</vt:lpstr>
      <vt:lpstr>幻灯片 81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4.3.3  快速排序</vt:lpstr>
      <vt:lpstr>4.3.5  二分查找</vt:lpstr>
      <vt:lpstr>4.3.3  快速排序</vt:lpstr>
      <vt:lpstr>4.3.3  快速排序</vt:lpstr>
      <vt:lpstr>幻灯片 94</vt:lpstr>
      <vt:lpstr>4.3.4  顺序搜索</vt:lpstr>
      <vt:lpstr>4.3.4  顺序搜索</vt:lpstr>
      <vt:lpstr>幻灯片 97</vt:lpstr>
      <vt:lpstr>4.3.5  二分查找</vt:lpstr>
      <vt:lpstr>4.3.5  二分查找</vt:lpstr>
      <vt:lpstr>4.3.5  二分查找</vt:lpstr>
      <vt:lpstr>4.3.5  二分查找</vt:lpstr>
      <vt:lpstr>4.3.5  二分查找</vt:lpstr>
      <vt:lpstr>4.3.5  二分查找</vt:lpstr>
      <vt:lpstr>4.3.5  二分查找</vt:lpstr>
      <vt:lpstr>幻灯片 105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4.4.1  基本概念</vt:lpstr>
      <vt:lpstr>幻灯片 123</vt:lpstr>
      <vt:lpstr>4.4.2  数组结构</vt:lpstr>
      <vt:lpstr>4.4.2  数组结构</vt:lpstr>
      <vt:lpstr>4.4.2  数组结构</vt:lpstr>
      <vt:lpstr>4.4.2  数组结构</vt:lpstr>
      <vt:lpstr>4.4.2  数组结构</vt:lpstr>
      <vt:lpstr>4.4.2  数组结构</vt:lpstr>
      <vt:lpstr>4.4.2  数组结构</vt:lpstr>
      <vt:lpstr>幻灯片 131</vt:lpstr>
      <vt:lpstr>4.4.3  线性结构</vt:lpstr>
      <vt:lpstr>4.4.3  线性结构</vt:lpstr>
      <vt:lpstr>4.4.3  线性结构</vt:lpstr>
      <vt:lpstr>4.4.3  线性结构</vt:lpstr>
      <vt:lpstr>4.4.3  线性结构</vt:lpstr>
      <vt:lpstr>幻灯片 137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4.4.4  树形结构</vt:lpstr>
      <vt:lpstr>幻灯片 151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4.4.5  图形结构</vt:lpstr>
      <vt:lpstr>问题与讨论</vt:lpstr>
      <vt:lpstr>幻灯片 165</vt:lpstr>
    </vt:vector>
  </TitlesOfParts>
  <Company>长沙理工大学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易建勋</dc:creator>
  <cp:lastModifiedBy>qyzc</cp:lastModifiedBy>
  <cp:revision>722</cp:revision>
  <dcterms:created xsi:type="dcterms:W3CDTF">2014-09-01T11:36:14Z</dcterms:created>
  <dcterms:modified xsi:type="dcterms:W3CDTF">2018-03-02T05:07:08Z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